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1" r:id="rId2"/>
    <p:sldId id="284" r:id="rId3"/>
    <p:sldId id="285" r:id="rId4"/>
    <p:sldId id="286" r:id="rId5"/>
    <p:sldId id="287" r:id="rId6"/>
    <p:sldId id="288" r:id="rId7"/>
    <p:sldId id="289" r:id="rId8"/>
    <p:sldId id="303" r:id="rId9"/>
    <p:sldId id="305" r:id="rId10"/>
    <p:sldId id="307" r:id="rId11"/>
    <p:sldId id="309" r:id="rId12"/>
    <p:sldId id="311" r:id="rId13"/>
    <p:sldId id="290" r:id="rId14"/>
    <p:sldId id="292" r:id="rId15"/>
    <p:sldId id="293" r:id="rId16"/>
    <p:sldId id="294" r:id="rId17"/>
    <p:sldId id="295" r:id="rId18"/>
    <p:sldId id="313" r:id="rId19"/>
    <p:sldId id="315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5" r:id="rId28"/>
    <p:sldId id="267" r:id="rId29"/>
    <p:sldId id="296" r:id="rId30"/>
    <p:sldId id="297" r:id="rId31"/>
    <p:sldId id="298" r:id="rId32"/>
    <p:sldId id="299" r:id="rId33"/>
    <p:sldId id="270" r:id="rId34"/>
    <p:sldId id="271" r:id="rId35"/>
    <p:sldId id="300" r:id="rId36"/>
    <p:sldId id="264" r:id="rId37"/>
    <p:sldId id="269" r:id="rId38"/>
    <p:sldId id="273" r:id="rId39"/>
    <p:sldId id="272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317" r:id="rId50"/>
    <p:sldId id="319" r:id="rId51"/>
    <p:sldId id="327" r:id="rId52"/>
    <p:sldId id="323" r:id="rId53"/>
    <p:sldId id="324" r:id="rId54"/>
    <p:sldId id="326" r:id="rId55"/>
    <p:sldId id="325" r:id="rId56"/>
    <p:sldId id="320" r:id="rId57"/>
  </p:sldIdLst>
  <p:sldSz cx="9144000" cy="6858000" type="screen4x3"/>
  <p:notesSz cx="7104063" cy="10234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data_tracer_2013_fix_1310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\_tracer_study\2015\tracer_F12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'F301'!$D$28:$D$30</c:f>
              <c:strCache>
                <c:ptCount val="3"/>
                <c:pt idx="0">
                  <c:v>Sebelum Lulus (n=92)</c:v>
                </c:pt>
                <c:pt idx="1">
                  <c:v>Sesudah Lulus (n=95)</c:v>
                </c:pt>
                <c:pt idx="2">
                  <c:v>Tidak Mencari Pekerjaan (n=32)</c:v>
                </c:pt>
              </c:strCache>
            </c:strRef>
          </c:cat>
          <c:val>
            <c:numRef>
              <c:f>'F301'!$E$28:$E$30</c:f>
              <c:numCache>
                <c:formatCode>####.0%</c:formatCode>
                <c:ptCount val="3"/>
                <c:pt idx="0">
                  <c:v>0.42009132420091327</c:v>
                </c:pt>
                <c:pt idx="1">
                  <c:v>0.43378995433790046</c:v>
                </c:pt>
                <c:pt idx="2">
                  <c:v>0.14611872146118721</c:v>
                </c:pt>
              </c:numCache>
            </c:numRef>
          </c:val>
        </c:ser>
        <c:axId val="49478656"/>
        <c:axId val="50701056"/>
      </c:barChart>
      <c:catAx>
        <c:axId val="494786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0701056"/>
        <c:crosses val="autoZero"/>
        <c:auto val="1"/>
        <c:lblAlgn val="ctr"/>
        <c:lblOffset val="100"/>
      </c:catAx>
      <c:valAx>
        <c:axId val="507010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49478656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'11'!$B$3:$B$15</c:f>
              <c:strCache>
                <c:ptCount val="13"/>
                <c:pt idx="0">
                  <c:v>Industri farmasi, produk obat kimia dan obat tradi</c:v>
                </c:pt>
                <c:pt idx="1">
                  <c:v>Industri kendaraan bermotor, trailer dan semi trai</c:v>
                </c:pt>
                <c:pt idx="2">
                  <c:v>Jasa agen perjalanan, penyelenggara tur dan jasa r</c:v>
                </c:pt>
                <c:pt idx="3">
                  <c:v>Jasa kesehatan manusia</c:v>
                </c:pt>
                <c:pt idx="4">
                  <c:v>Kegiatan pemrograman, konsultasi komputer dan kegi</c:v>
                </c:pt>
                <c:pt idx="5">
                  <c:v>Penelitian dan pengembangan ilmu pengetahuan</c:v>
                </c:pt>
                <c:pt idx="6">
                  <c:v>Perdagangan, reparasi dan perawatan mobil dan sepe</c:v>
                </c:pt>
                <c:pt idx="7">
                  <c:v>Administrasi pemerintahan, pertahanan dan jaminan</c:v>
                </c:pt>
                <c:pt idx="8">
                  <c:v>Perdagangan besar, bukan mobil dan sepeda motor</c:v>
                </c:pt>
                <c:pt idx="9">
                  <c:v>Jasa perorangan lainnya</c:v>
                </c:pt>
                <c:pt idx="10">
                  <c:v>Jasa keuangan, bukan asuransi dan dana pensiun</c:v>
                </c:pt>
                <c:pt idx="11">
                  <c:v>Jasa pendidikan</c:v>
                </c:pt>
                <c:pt idx="12">
                  <c:v>Perdagangan eceran, bukan mobil dan motor</c:v>
                </c:pt>
              </c:strCache>
            </c:strRef>
          </c:cat>
          <c:val>
            <c:numRef>
              <c:f>'11'!$C$3:$C$15</c:f>
              <c:numCache>
                <c:formatCode>####.0%</c:formatCode>
                <c:ptCount val="13"/>
                <c:pt idx="0">
                  <c:v>4.1666666666666671E-2</c:v>
                </c:pt>
                <c:pt idx="1">
                  <c:v>4.1666666666666671E-2</c:v>
                </c:pt>
                <c:pt idx="2">
                  <c:v>4.1666666666666671E-2</c:v>
                </c:pt>
                <c:pt idx="3">
                  <c:v>4.1666666666666671E-2</c:v>
                </c:pt>
                <c:pt idx="4">
                  <c:v>4.1666666666666671E-2</c:v>
                </c:pt>
                <c:pt idx="5">
                  <c:v>4.1666666666666671E-2</c:v>
                </c:pt>
                <c:pt idx="6">
                  <c:v>4.1666666666666671E-2</c:v>
                </c:pt>
                <c:pt idx="7">
                  <c:v>8.3333333333333343E-2</c:v>
                </c:pt>
                <c:pt idx="8">
                  <c:v>8.3333333333333343E-2</c:v>
                </c:pt>
                <c:pt idx="9">
                  <c:v>8.3333333333333343E-2</c:v>
                </c:pt>
                <c:pt idx="10">
                  <c:v>0.125</c:v>
                </c:pt>
                <c:pt idx="11">
                  <c:v>0.125</c:v>
                </c:pt>
                <c:pt idx="12">
                  <c:v>0.20833333333333351</c:v>
                </c:pt>
              </c:numCache>
            </c:numRef>
          </c:val>
        </c:ser>
        <c:gapWidth val="75"/>
        <c:overlap val="-25"/>
        <c:axId val="53016064"/>
        <c:axId val="53017600"/>
      </c:barChart>
      <c:catAx>
        <c:axId val="530160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3017600"/>
        <c:crosses val="autoZero"/>
        <c:auto val="1"/>
        <c:lblAlgn val="ctr"/>
        <c:lblOffset val="100"/>
      </c:catAx>
      <c:valAx>
        <c:axId val="53017600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301606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'12'!$B$2:$B$16</c:f>
              <c:strCache>
                <c:ptCount val="15"/>
                <c:pt idx="0">
                  <c:v>Administrasi pemerintahan, pertahanan dan jaminan</c:v>
                </c:pt>
                <c:pt idx="1">
                  <c:v>Perdagangan besar, bukan mobil dan sepeda motor</c:v>
                </c:pt>
                <c:pt idx="2">
                  <c:v>Jasa keuangan, bukan asuransi dan dana pensiun</c:v>
                </c:pt>
                <c:pt idx="3">
                  <c:v>Jasa pendidikan</c:v>
                </c:pt>
                <c:pt idx="4">
                  <c:v>Perdagangan eceran, bukan mobil dan motor</c:v>
                </c:pt>
                <c:pt idx="5">
                  <c:v>Asuransi, reasuransi dan dana pensiun, bukan jamin</c:v>
                </c:pt>
                <c:pt idx="6">
                  <c:v>Real estat</c:v>
                </c:pt>
                <c:pt idx="7">
                  <c:v>Industri mesin dan perlengkapan ytdl</c:v>
                </c:pt>
                <c:pt idx="8">
                  <c:v>Industri minuman</c:v>
                </c:pt>
                <c:pt idx="9">
                  <c:v>Penyediaan makanan dan minuman</c:v>
                </c:pt>
                <c:pt idx="10">
                  <c:v>Telekomunikasi</c:v>
                </c:pt>
                <c:pt idx="11">
                  <c:v>Industri farmasi, produk obat kimia dan obat tradi</c:v>
                </c:pt>
                <c:pt idx="12">
                  <c:v>Kegiatan hiburan, kesenian dan kreativitas</c:v>
                </c:pt>
                <c:pt idx="13">
                  <c:v>Konstruksi bangunan sipil</c:v>
                </c:pt>
                <c:pt idx="14">
                  <c:v>Industri kendaraan bermotor, trailer dan semi trai</c:v>
                </c:pt>
              </c:strCache>
            </c:strRef>
          </c:cat>
          <c:val>
            <c:numRef>
              <c:f>'12'!$C$2:$C$16</c:f>
              <c:numCache>
                <c:formatCode>####.0%</c:formatCode>
                <c:ptCount val="15"/>
                <c:pt idx="0">
                  <c:v>4.7619047619047623E-2</c:v>
                </c:pt>
                <c:pt idx="1">
                  <c:v>4.7619047619047623E-2</c:v>
                </c:pt>
                <c:pt idx="2">
                  <c:v>4.7619047619047623E-2</c:v>
                </c:pt>
                <c:pt idx="3">
                  <c:v>4.7619047619047623E-2</c:v>
                </c:pt>
                <c:pt idx="4">
                  <c:v>4.7619047619047623E-2</c:v>
                </c:pt>
                <c:pt idx="5">
                  <c:v>4.7619047619047623E-2</c:v>
                </c:pt>
                <c:pt idx="6">
                  <c:v>4.7619047619047623E-2</c:v>
                </c:pt>
                <c:pt idx="7">
                  <c:v>4.7619047619047623E-2</c:v>
                </c:pt>
                <c:pt idx="8">
                  <c:v>4.7619047619047623E-2</c:v>
                </c:pt>
                <c:pt idx="9">
                  <c:v>4.7619047619047623E-2</c:v>
                </c:pt>
                <c:pt idx="10">
                  <c:v>4.7619047619047623E-2</c:v>
                </c:pt>
                <c:pt idx="11">
                  <c:v>9.5238095238095247E-2</c:v>
                </c:pt>
                <c:pt idx="12">
                  <c:v>9.5238095238095247E-2</c:v>
                </c:pt>
                <c:pt idx="13">
                  <c:v>9.5238095238095247E-2</c:v>
                </c:pt>
                <c:pt idx="14">
                  <c:v>0.19047619047619077</c:v>
                </c:pt>
              </c:numCache>
            </c:numRef>
          </c:val>
        </c:ser>
        <c:gapWidth val="75"/>
        <c:overlap val="-25"/>
        <c:axId val="52869760"/>
        <c:axId val="52875648"/>
      </c:barChart>
      <c:catAx>
        <c:axId val="528697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2875648"/>
        <c:crosses val="autoZero"/>
        <c:auto val="1"/>
        <c:lblAlgn val="ctr"/>
        <c:lblOffset val="100"/>
      </c:catAx>
      <c:valAx>
        <c:axId val="52875648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2869760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'21'!$B$2:$B$8</c:f>
              <c:strCache>
                <c:ptCount val="7"/>
                <c:pt idx="0">
                  <c:v>Perdagangan eceran, bukan mobil dan motor</c:v>
                </c:pt>
                <c:pt idx="1">
                  <c:v>Kegiatan hiburan, kesenian dan kreativitas</c:v>
                </c:pt>
                <c:pt idx="2">
                  <c:v>Konstruksi bangunan sipil</c:v>
                </c:pt>
                <c:pt idx="3">
                  <c:v>Asuransi, reasuransi dan dana pensiun, bukan jamin</c:v>
                </c:pt>
                <c:pt idx="4">
                  <c:v>Konstruksi gedung</c:v>
                </c:pt>
                <c:pt idx="5">
                  <c:v>Real estat</c:v>
                </c:pt>
                <c:pt idx="6">
                  <c:v>Jasa arsitektur dan teknik sipil; analisis dan uji</c:v>
                </c:pt>
              </c:strCache>
            </c:strRef>
          </c:cat>
          <c:val>
            <c:numRef>
              <c:f>'21'!$C$2:$C$8</c:f>
              <c:numCache>
                <c:formatCode>####.0%</c:formatCode>
                <c:ptCount val="7"/>
                <c:pt idx="0">
                  <c:v>4.5454545454545463E-2</c:v>
                </c:pt>
                <c:pt idx="1">
                  <c:v>4.5454545454545463E-2</c:v>
                </c:pt>
                <c:pt idx="2">
                  <c:v>4.5454545454545463E-2</c:v>
                </c:pt>
                <c:pt idx="3">
                  <c:v>9.0909090909091064E-2</c:v>
                </c:pt>
                <c:pt idx="4">
                  <c:v>9.0909090909091064E-2</c:v>
                </c:pt>
                <c:pt idx="5">
                  <c:v>0.13636363636363635</c:v>
                </c:pt>
                <c:pt idx="6">
                  <c:v>0.54545454545454541</c:v>
                </c:pt>
              </c:numCache>
            </c:numRef>
          </c:val>
        </c:ser>
        <c:axId val="53055488"/>
        <c:axId val="53057024"/>
      </c:barChart>
      <c:catAx>
        <c:axId val="530554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3057024"/>
        <c:crosses val="autoZero"/>
        <c:auto val="1"/>
        <c:lblAlgn val="ctr"/>
        <c:lblOffset val="100"/>
      </c:catAx>
      <c:valAx>
        <c:axId val="53057024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53055488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'24'!$B$2:$B$5</c:f>
              <c:strCache>
                <c:ptCount val="4"/>
                <c:pt idx="0">
                  <c:v>Industri farmasi, produk obat kimia dan obat tradi</c:v>
                </c:pt>
                <c:pt idx="1">
                  <c:v>Kegiatan hiburan, kesenian dan kreativitas</c:v>
                </c:pt>
                <c:pt idx="2">
                  <c:v>Industri kertas dan barang dari kertas</c:v>
                </c:pt>
                <c:pt idx="3">
                  <c:v>Industri furnitur</c:v>
                </c:pt>
              </c:strCache>
            </c:strRef>
          </c:cat>
          <c:val>
            <c:numRef>
              <c:f>'24'!$C$2:$C$5</c:f>
              <c:numCache>
                <c:formatCode>####.0%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</c:ser>
        <c:axId val="53157888"/>
        <c:axId val="53159424"/>
      </c:barChart>
      <c:catAx>
        <c:axId val="531578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3159424"/>
        <c:crosses val="autoZero"/>
        <c:auto val="1"/>
        <c:lblAlgn val="ctr"/>
        <c:lblOffset val="100"/>
      </c:catAx>
      <c:valAx>
        <c:axId val="53159424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5315788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100"/>
                </a:pPr>
                <a:endParaRPr lang="id-ID"/>
              </a:p>
            </c:txPr>
            <c:showVal val="1"/>
          </c:dLbls>
          <c:cat>
            <c:strRef>
              <c:f>Sheet4!$B$2:$B$31</c:f>
              <c:strCache>
                <c:ptCount val="30"/>
                <c:pt idx="0">
                  <c:v>Asuransi, reasuransi dan dana pensiun, bukan jamin</c:v>
                </c:pt>
                <c:pt idx="1">
                  <c:v>Real estat</c:v>
                </c:pt>
                <c:pt idx="2">
                  <c:v>Industri mesin dan perlengkapan ytdl</c:v>
                </c:pt>
                <c:pt idx="3">
                  <c:v>Perdagangan besar, bukan mobil dan sepeda motor</c:v>
                </c:pt>
                <c:pt idx="4">
                  <c:v>Industri farmasi, produk obat kimia dan obat tradi</c:v>
                </c:pt>
                <c:pt idx="5">
                  <c:v>Industri kertas dan barang dari kertas</c:v>
                </c:pt>
                <c:pt idx="6">
                  <c:v>Industri produk dari batu bara dan pengilangan min</c:v>
                </c:pt>
                <c:pt idx="7">
                  <c:v>Jasa administrasi kantor, jasa penunjang kantor da</c:v>
                </c:pt>
                <c:pt idx="8">
                  <c:v>Jasa agen perjalanan, penyelenggara tur dan jasa r</c:v>
                </c:pt>
                <c:pt idx="9">
                  <c:v>Jasa penunjang jasa keuangan, asuransi dan dana pe</c:v>
                </c:pt>
                <c:pt idx="10">
                  <c:v>Jasa perorangan lainnya</c:v>
                </c:pt>
                <c:pt idx="11">
                  <c:v>Kegiatan jasa informasi</c:v>
                </c:pt>
                <c:pt idx="12">
                  <c:v>Kegiatan keanggotaan organisasi</c:v>
                </c:pt>
                <c:pt idx="13">
                  <c:v>Penelitian dan pengembangan ilmu pengetahuan</c:v>
                </c:pt>
                <c:pt idx="14">
                  <c:v>Perdagangan, reparasi dan perawatan mobil dan sepe</c:v>
                </c:pt>
                <c:pt idx="15">
                  <c:v>Produksi gambar bergerak, video dan program televi</c:v>
                </c:pt>
                <c:pt idx="16">
                  <c:v>Telekomunikasi</c:v>
                </c:pt>
                <c:pt idx="17">
                  <c:v>Industri karet, barang dari karet dan plastik</c:v>
                </c:pt>
                <c:pt idx="18">
                  <c:v>Industri makanan</c:v>
                </c:pt>
                <c:pt idx="19">
                  <c:v>Industri tekstil</c:v>
                </c:pt>
                <c:pt idx="20">
                  <c:v>Jasa kesehatan manusia</c:v>
                </c:pt>
                <c:pt idx="21">
                  <c:v>Penyiaran dan pemrograman</c:v>
                </c:pt>
                <c:pt idx="22">
                  <c:v>Perdagangan eceran, bukan mobil dan motor</c:v>
                </c:pt>
                <c:pt idx="23">
                  <c:v>Industri komputer, barang elektronik dan optik</c:v>
                </c:pt>
                <c:pt idx="24">
                  <c:v>Jasa profesional, ilmiah dan teknis lainnya</c:v>
                </c:pt>
                <c:pt idx="25">
                  <c:v>Jasa pendidikan</c:v>
                </c:pt>
                <c:pt idx="26">
                  <c:v>Industri kendaraan bermotor, trailer dan semi trai</c:v>
                </c:pt>
                <c:pt idx="27">
                  <c:v>Industri pengolahan tembakau</c:v>
                </c:pt>
                <c:pt idx="28">
                  <c:v>Kegiatan pemrograman, konsultasi komputer dan kegi</c:v>
                </c:pt>
                <c:pt idx="29">
                  <c:v>Jasa keuangan, bukan asuransi dan dana pensiun</c:v>
                </c:pt>
              </c:strCache>
            </c:strRef>
          </c:cat>
          <c:val>
            <c:numRef>
              <c:f>Sheet4!$C$2:$C$31</c:f>
              <c:numCache>
                <c:formatCode>####.0%</c:formatCode>
                <c:ptCount val="30"/>
                <c:pt idx="0">
                  <c:v>1.2658227848101266E-2</c:v>
                </c:pt>
                <c:pt idx="1">
                  <c:v>1.2658227848101266E-2</c:v>
                </c:pt>
                <c:pt idx="2">
                  <c:v>1.2658227848101266E-2</c:v>
                </c:pt>
                <c:pt idx="3">
                  <c:v>1.2658227848101266E-2</c:v>
                </c:pt>
                <c:pt idx="4">
                  <c:v>1.2658227848101266E-2</c:v>
                </c:pt>
                <c:pt idx="5">
                  <c:v>1.2658227848101266E-2</c:v>
                </c:pt>
                <c:pt idx="6">
                  <c:v>1.2658227848101266E-2</c:v>
                </c:pt>
                <c:pt idx="7">
                  <c:v>1.2658227848101266E-2</c:v>
                </c:pt>
                <c:pt idx="8">
                  <c:v>1.2658227848101266E-2</c:v>
                </c:pt>
                <c:pt idx="9">
                  <c:v>1.2658227848101266E-2</c:v>
                </c:pt>
                <c:pt idx="10">
                  <c:v>1.2658227848101266E-2</c:v>
                </c:pt>
                <c:pt idx="11">
                  <c:v>1.2658227848101266E-2</c:v>
                </c:pt>
                <c:pt idx="12">
                  <c:v>1.2658227848101266E-2</c:v>
                </c:pt>
                <c:pt idx="13">
                  <c:v>1.2658227848101266E-2</c:v>
                </c:pt>
                <c:pt idx="14">
                  <c:v>1.2658227848101266E-2</c:v>
                </c:pt>
                <c:pt idx="15">
                  <c:v>1.2658227848101266E-2</c:v>
                </c:pt>
                <c:pt idx="16">
                  <c:v>2.5316455696202528E-2</c:v>
                </c:pt>
                <c:pt idx="17">
                  <c:v>2.5316455696202528E-2</c:v>
                </c:pt>
                <c:pt idx="18">
                  <c:v>2.5316455696202528E-2</c:v>
                </c:pt>
                <c:pt idx="19">
                  <c:v>2.5316455696202528E-2</c:v>
                </c:pt>
                <c:pt idx="20">
                  <c:v>2.5316455696202528E-2</c:v>
                </c:pt>
                <c:pt idx="21">
                  <c:v>2.5316455696202528E-2</c:v>
                </c:pt>
                <c:pt idx="22">
                  <c:v>3.7974683544303806E-2</c:v>
                </c:pt>
                <c:pt idx="23">
                  <c:v>3.7974683544303806E-2</c:v>
                </c:pt>
                <c:pt idx="24">
                  <c:v>3.7974683544303806E-2</c:v>
                </c:pt>
                <c:pt idx="25">
                  <c:v>6.3291139240506333E-2</c:v>
                </c:pt>
                <c:pt idx="26">
                  <c:v>8.8607594936708847E-2</c:v>
                </c:pt>
                <c:pt idx="27">
                  <c:v>0.10126582278481056</c:v>
                </c:pt>
                <c:pt idx="28">
                  <c:v>0.10126582278481056</c:v>
                </c:pt>
                <c:pt idx="29">
                  <c:v>0.17721518987341853</c:v>
                </c:pt>
              </c:numCache>
            </c:numRef>
          </c:val>
        </c:ser>
        <c:axId val="53201536"/>
        <c:axId val="53211520"/>
      </c:barChart>
      <c:catAx>
        <c:axId val="5320153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200">
                <a:latin typeface="Arial Narrow" pitchFamily="34" charset="0"/>
              </a:defRPr>
            </a:pPr>
            <a:endParaRPr lang="id-ID"/>
          </a:p>
        </c:txPr>
        <c:crossAx val="53211520"/>
        <c:crosses val="autoZero"/>
        <c:auto val="1"/>
        <c:lblAlgn val="ctr"/>
        <c:lblOffset val="100"/>
      </c:catAx>
      <c:valAx>
        <c:axId val="53211520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53201536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Sheet2!$C$6:$C$21</c:f>
              <c:strCache>
                <c:ptCount val="16"/>
                <c:pt idx="0">
                  <c:v>Perdagangan besar, bukan mobil dan sepeda motor</c:v>
                </c:pt>
                <c:pt idx="1">
                  <c:v>Jasa perorangan lainnya</c:v>
                </c:pt>
                <c:pt idx="2">
                  <c:v>Industri karet, barang dari karet dan plastik</c:v>
                </c:pt>
                <c:pt idx="3">
                  <c:v>Industri makanan</c:v>
                </c:pt>
                <c:pt idx="4">
                  <c:v>Jasa kesehatan manusia</c:v>
                </c:pt>
                <c:pt idx="5">
                  <c:v>Jasa keuangan, bukan asuransi dan dana pensiun</c:v>
                </c:pt>
                <c:pt idx="6">
                  <c:v>Kegiatan hiburan, kesenian dan kreativitas</c:v>
                </c:pt>
                <c:pt idx="7">
                  <c:v>Administrasi pemerintahan, pertahanan dan jaminan</c:v>
                </c:pt>
                <c:pt idx="8">
                  <c:v>Penyediaan makanan dan minuman</c:v>
                </c:pt>
                <c:pt idx="9">
                  <c:v>Jasa keamanan dan penyelidikan</c:v>
                </c:pt>
                <c:pt idx="10">
                  <c:v>Konstruksi khusus</c:v>
                </c:pt>
                <c:pt idx="11">
                  <c:v>Pertanian tanaman, peternakan, perburuan dan kegia</c:v>
                </c:pt>
                <c:pt idx="12">
                  <c:v>Telekomunikasi</c:v>
                </c:pt>
                <c:pt idx="13">
                  <c:v>Perdagangan eceran, bukan mobil dan motor</c:v>
                </c:pt>
                <c:pt idx="14">
                  <c:v>Kegiatan kantor pusat dan konsultasi manajemen</c:v>
                </c:pt>
                <c:pt idx="15">
                  <c:v>Kegiatan pemrograman, konsultasi komputer dan kegi</c:v>
                </c:pt>
              </c:strCache>
            </c:strRef>
          </c:cat>
          <c:val>
            <c:numRef>
              <c:f>Sheet2!$I$6:$I$21</c:f>
              <c:numCache>
                <c:formatCode>####.0%</c:formatCode>
                <c:ptCount val="16"/>
                <c:pt idx="0">
                  <c:v>4.7619047619047623E-2</c:v>
                </c:pt>
                <c:pt idx="1">
                  <c:v>4.7619047619047623E-2</c:v>
                </c:pt>
                <c:pt idx="2">
                  <c:v>4.7619047619047623E-2</c:v>
                </c:pt>
                <c:pt idx="3">
                  <c:v>4.7619047619047623E-2</c:v>
                </c:pt>
                <c:pt idx="4">
                  <c:v>4.7619047619047623E-2</c:v>
                </c:pt>
                <c:pt idx="5">
                  <c:v>4.7619047619047623E-2</c:v>
                </c:pt>
                <c:pt idx="6">
                  <c:v>4.7619047619047623E-2</c:v>
                </c:pt>
                <c:pt idx="7">
                  <c:v>4.7619047619047623E-2</c:v>
                </c:pt>
                <c:pt idx="8">
                  <c:v>4.7619047619047623E-2</c:v>
                </c:pt>
                <c:pt idx="9">
                  <c:v>4.7619047619047623E-2</c:v>
                </c:pt>
                <c:pt idx="10">
                  <c:v>4.7619047619047623E-2</c:v>
                </c:pt>
                <c:pt idx="11">
                  <c:v>4.7619047619047623E-2</c:v>
                </c:pt>
                <c:pt idx="12">
                  <c:v>9.5238095238095247E-2</c:v>
                </c:pt>
                <c:pt idx="13">
                  <c:v>9.5238095238095247E-2</c:v>
                </c:pt>
                <c:pt idx="14">
                  <c:v>9.5238095238095247E-2</c:v>
                </c:pt>
                <c:pt idx="15">
                  <c:v>0.14285714285714352</c:v>
                </c:pt>
              </c:numCache>
            </c:numRef>
          </c:val>
        </c:ser>
        <c:axId val="53172096"/>
        <c:axId val="52908032"/>
      </c:barChart>
      <c:catAx>
        <c:axId val="5317209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2908032"/>
        <c:crosses val="autoZero"/>
        <c:auto val="1"/>
        <c:lblAlgn val="ctr"/>
        <c:lblOffset val="100"/>
      </c:catAx>
      <c:valAx>
        <c:axId val="52908032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200"/>
            </a:pPr>
            <a:endParaRPr lang="id-ID"/>
          </a:p>
        </c:txPr>
        <c:crossAx val="53172096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'31'!$B$2:$B$15</c:f>
              <c:strCache>
                <c:ptCount val="14"/>
                <c:pt idx="0">
                  <c:v>Jasa pendidikan</c:v>
                </c:pt>
                <c:pt idx="1">
                  <c:v>Perdagangan eceran, bukan mobil dan motor</c:v>
                </c:pt>
                <c:pt idx="2">
                  <c:v>Penyediaan makanan dan minuman</c:v>
                </c:pt>
                <c:pt idx="3">
                  <c:v>Kegiatan hiburan, kesenian dan kreativitas</c:v>
                </c:pt>
                <c:pt idx="4">
                  <c:v>Penelitian dan pengembangan ilmu pengetahuan</c:v>
                </c:pt>
                <c:pt idx="5">
                  <c:v>Industri pencetakan dan reproduksi media rekaman</c:v>
                </c:pt>
                <c:pt idx="6">
                  <c:v>Industri pengolahan lainnya</c:v>
                </c:pt>
                <c:pt idx="7">
                  <c:v>Industri pengolahan tembakau</c:v>
                </c:pt>
                <c:pt idx="8">
                  <c:v>Jasa kegiatan sosial di luar panti</c:v>
                </c:pt>
                <c:pt idx="9">
                  <c:v>Kegiatan jasa informasi</c:v>
                </c:pt>
                <c:pt idx="10">
                  <c:v>Periklanan dan penelitian pasar</c:v>
                </c:pt>
                <c:pt idx="11">
                  <c:v>Jasa kesehatan manusia</c:v>
                </c:pt>
                <c:pt idx="12">
                  <c:v>Industri bahan kimia dan barang dari bahan kimia</c:v>
                </c:pt>
                <c:pt idx="13">
                  <c:v>Industri makanan</c:v>
                </c:pt>
              </c:strCache>
            </c:strRef>
          </c:cat>
          <c:val>
            <c:numRef>
              <c:f>'31'!$C$2:$C$15</c:f>
              <c:numCache>
                <c:formatCode>####.0%</c:formatCode>
                <c:ptCount val="14"/>
                <c:pt idx="0">
                  <c:v>5.5555555555555483E-2</c:v>
                </c:pt>
                <c:pt idx="1">
                  <c:v>5.5555555555555483E-2</c:v>
                </c:pt>
                <c:pt idx="2">
                  <c:v>5.5555555555555483E-2</c:v>
                </c:pt>
                <c:pt idx="3">
                  <c:v>5.5555555555555483E-2</c:v>
                </c:pt>
                <c:pt idx="4">
                  <c:v>5.5555555555555483E-2</c:v>
                </c:pt>
                <c:pt idx="5">
                  <c:v>5.5555555555555483E-2</c:v>
                </c:pt>
                <c:pt idx="6">
                  <c:v>5.5555555555555483E-2</c:v>
                </c:pt>
                <c:pt idx="7">
                  <c:v>5.5555555555555483E-2</c:v>
                </c:pt>
                <c:pt idx="8">
                  <c:v>5.5555555555555483E-2</c:v>
                </c:pt>
                <c:pt idx="9">
                  <c:v>5.5555555555555483E-2</c:v>
                </c:pt>
                <c:pt idx="10">
                  <c:v>5.5555555555555483E-2</c:v>
                </c:pt>
                <c:pt idx="11">
                  <c:v>0.1111111111111111</c:v>
                </c:pt>
                <c:pt idx="12">
                  <c:v>0.1111111111111111</c:v>
                </c:pt>
                <c:pt idx="13">
                  <c:v>0.16666666666666669</c:v>
                </c:pt>
              </c:numCache>
            </c:numRef>
          </c:val>
        </c:ser>
        <c:axId val="53216000"/>
        <c:axId val="53217536"/>
      </c:barChart>
      <c:catAx>
        <c:axId val="5321600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3217536"/>
        <c:crosses val="autoZero"/>
        <c:auto val="1"/>
        <c:lblAlgn val="ctr"/>
        <c:lblOffset val="100"/>
      </c:catAx>
      <c:valAx>
        <c:axId val="53217536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53216000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'F13'!$J$10</c:f>
              <c:strCache>
                <c:ptCount val="1"/>
                <c:pt idx="0">
                  <c:v>Median</c:v>
                </c:pt>
              </c:strCache>
            </c:strRef>
          </c:tx>
          <c:dLbls>
            <c:dLbl>
              <c:idx val="0"/>
              <c:layout/>
              <c:dLblPos val="b"/>
              <c:showVal val="1"/>
            </c:dLbl>
            <c:dLbl>
              <c:idx val="3"/>
              <c:layout/>
              <c:dLblPos val="b"/>
              <c:showVal val="1"/>
            </c:dLbl>
            <c:dLbl>
              <c:idx val="6"/>
              <c:layout/>
              <c:dLblPos val="b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'F13'!$F$11:$F$18</c:f>
              <c:strCache>
                <c:ptCount val="8"/>
                <c:pt idx="0">
                  <c:v>TEOLOGI (n=11)</c:v>
                </c:pt>
                <c:pt idx="1">
                  <c:v>MANAJEMEN (n=23)</c:v>
                </c:pt>
                <c:pt idx="2">
                  <c:v>AKUNTANSI (n=20)</c:v>
                </c:pt>
                <c:pt idx="3">
                  <c:v>ARSITEKTUR (n=17)</c:v>
                </c:pt>
                <c:pt idx="4">
                  <c:v>TEKNIK INFORMATIKA (n=64)</c:v>
                </c:pt>
                <c:pt idx="5">
                  <c:v>SISTEM INFORMASI (n=18)</c:v>
                </c:pt>
                <c:pt idx="6">
                  <c:v>DESAIN PRODUK (n=5)</c:v>
                </c:pt>
                <c:pt idx="7">
                  <c:v>BIOLOGI (n=14)</c:v>
                </c:pt>
              </c:strCache>
            </c:strRef>
          </c:cat>
          <c:val>
            <c:numRef>
              <c:f>'F13'!$J$11:$J$18</c:f>
              <c:numCache>
                <c:formatCode>#,##0</c:formatCode>
                <c:ptCount val="8"/>
                <c:pt idx="0">
                  <c:v>2000000</c:v>
                </c:pt>
                <c:pt idx="1">
                  <c:v>3000000</c:v>
                </c:pt>
                <c:pt idx="2">
                  <c:v>4000000</c:v>
                </c:pt>
                <c:pt idx="3">
                  <c:v>3000000</c:v>
                </c:pt>
                <c:pt idx="4">
                  <c:v>5000000</c:v>
                </c:pt>
                <c:pt idx="5">
                  <c:v>4575000</c:v>
                </c:pt>
                <c:pt idx="6">
                  <c:v>3000000</c:v>
                </c:pt>
                <c:pt idx="7">
                  <c:v>3500000</c:v>
                </c:pt>
              </c:numCache>
            </c:numRef>
          </c:val>
        </c:ser>
        <c:marker val="1"/>
        <c:axId val="53250304"/>
        <c:axId val="53252096"/>
      </c:lineChart>
      <c:catAx>
        <c:axId val="53250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3252096"/>
        <c:crosses val="autoZero"/>
        <c:auto val="1"/>
        <c:lblAlgn val="ctr"/>
        <c:lblOffset val="100"/>
      </c:catAx>
      <c:valAx>
        <c:axId val="5325209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3250304"/>
        <c:crosses val="autoZero"/>
        <c:crossBetween val="between"/>
      </c:valAx>
      <c:spPr>
        <a:ln w="28575">
          <a:solidFill>
            <a:schemeClr val="bg1">
              <a:lumMod val="85000"/>
            </a:schemeClr>
          </a:solidFill>
        </a:ln>
      </c:spPr>
    </c:plotArea>
    <c:legend>
      <c:legendPos val="b"/>
      <c:layout/>
      <c:txPr>
        <a:bodyPr/>
        <a:lstStyle/>
        <a:p>
          <a:pPr>
            <a:defRPr lang="en-US" sz="1600"/>
          </a:pPr>
          <a:endParaRPr lang="id-ID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spPr>
            <a:ln w="38100"/>
          </c:spPr>
          <c:marker>
            <c:spPr>
              <a:ln w="38100"/>
            </c:spPr>
          </c:marker>
          <c:dLbls>
            <c:dLbl>
              <c:idx val="1"/>
              <c:layout/>
              <c:dLblPos val="b"/>
              <c:showVal val="1"/>
            </c:dLbl>
            <c:dLbl>
              <c:idx val="6"/>
              <c:layout/>
              <c:dLblPos val="t"/>
              <c:showVal val="1"/>
            </c:dLbl>
            <c:dLbl>
              <c:idx val="7"/>
              <c:layout/>
              <c:dLblPos val="b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'F14'!$D$19:$D$26</c:f>
              <c:strCache>
                <c:ptCount val="8"/>
                <c:pt idx="0">
                  <c:v>TEOLOGI (n=13)</c:v>
                </c:pt>
                <c:pt idx="1">
                  <c:v>MANAJEMEN (n=25)</c:v>
                </c:pt>
                <c:pt idx="2">
                  <c:v>AKUNTANSI (n=22)</c:v>
                </c:pt>
                <c:pt idx="3">
                  <c:v>ARSITEKTUR (n=25)</c:v>
                </c:pt>
                <c:pt idx="4">
                  <c:v>TEKNIK INFORMATIKA (n=83)</c:v>
                </c:pt>
                <c:pt idx="5">
                  <c:v>SISTEM INFORMASI (n=23)</c:v>
                </c:pt>
                <c:pt idx="6">
                  <c:v>DESAIN PRODUK (n=7)</c:v>
                </c:pt>
                <c:pt idx="7">
                  <c:v>BIOLOGI (n=18)</c:v>
                </c:pt>
              </c:strCache>
            </c:strRef>
          </c:cat>
          <c:val>
            <c:numRef>
              <c:f>'F14'!$F$19:$F$26</c:f>
              <c:numCache>
                <c:formatCode>0.0%</c:formatCode>
                <c:ptCount val="8"/>
                <c:pt idx="0">
                  <c:v>0.92307692307692257</c:v>
                </c:pt>
                <c:pt idx="1">
                  <c:v>0.44</c:v>
                </c:pt>
                <c:pt idx="2">
                  <c:v>0.5</c:v>
                </c:pt>
                <c:pt idx="3">
                  <c:v>0.76000000000000134</c:v>
                </c:pt>
                <c:pt idx="4">
                  <c:v>0.51807228915662507</c:v>
                </c:pt>
                <c:pt idx="5">
                  <c:v>0.26086956521739202</c:v>
                </c:pt>
                <c:pt idx="6">
                  <c:v>0.42857142857142855</c:v>
                </c:pt>
                <c:pt idx="7">
                  <c:v>0.27777777777777851</c:v>
                </c:pt>
              </c:numCache>
            </c:numRef>
          </c:val>
        </c:ser>
        <c:marker val="1"/>
        <c:axId val="53262592"/>
        <c:axId val="53293056"/>
      </c:lineChart>
      <c:catAx>
        <c:axId val="53262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>
                <a:latin typeface="Arial Narrow" pitchFamily="34" charset="0"/>
              </a:defRPr>
            </a:pPr>
            <a:endParaRPr lang="id-ID"/>
          </a:p>
        </c:txPr>
        <c:crossAx val="53293056"/>
        <c:crosses val="autoZero"/>
        <c:auto val="1"/>
        <c:lblAlgn val="ctr"/>
        <c:lblOffset val="100"/>
      </c:catAx>
      <c:valAx>
        <c:axId val="532930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400"/>
            </a:pPr>
            <a:endParaRPr lang="id-ID"/>
          </a:p>
        </c:txPr>
        <c:crossAx val="53262592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'F15'!$F$27</c:f>
              <c:strCache>
                <c:ptCount val="1"/>
                <c:pt idx="0">
                  <c:v>Sama</c:v>
                </c:pt>
              </c:strCache>
            </c:strRef>
          </c:tx>
          <c:dPt>
            <c:idx val="6"/>
            <c:marker>
              <c:spPr>
                <a:ln w="38100"/>
              </c:spPr>
            </c:marker>
            <c:spPr>
              <a:ln w="38100"/>
            </c:spPr>
          </c:dPt>
          <c:dLbls>
            <c:dLbl>
              <c:idx val="6"/>
              <c:layout/>
              <c:dLblPos val="b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'F15'!$D$28:$D$35</c:f>
              <c:strCache>
                <c:ptCount val="8"/>
                <c:pt idx="0">
                  <c:v>TEOLOGI (n=9)</c:v>
                </c:pt>
                <c:pt idx="1">
                  <c:v>MANAJEMEN (n=22)</c:v>
                </c:pt>
                <c:pt idx="2">
                  <c:v>AKUNTANSI (n=17)</c:v>
                </c:pt>
                <c:pt idx="3">
                  <c:v>ARSITEKTUR (n=19)</c:v>
                </c:pt>
                <c:pt idx="4">
                  <c:v>TEKNIK INFORMATIKA (n=67)</c:v>
                </c:pt>
                <c:pt idx="5">
                  <c:v>SISTEM INFORMASI (n=19)</c:v>
                </c:pt>
                <c:pt idx="6">
                  <c:v>DESAIN PRODUK (n=3)</c:v>
                </c:pt>
                <c:pt idx="7">
                  <c:v>BIOLOGI (n=11)</c:v>
                </c:pt>
              </c:strCache>
            </c:strRef>
          </c:cat>
          <c:val>
            <c:numRef>
              <c:f>'F15'!$F$28:$F$35</c:f>
              <c:numCache>
                <c:formatCode>0.0%</c:formatCode>
                <c:ptCount val="8"/>
                <c:pt idx="0">
                  <c:v>0.69230769230769262</c:v>
                </c:pt>
                <c:pt idx="1">
                  <c:v>0.88</c:v>
                </c:pt>
                <c:pt idx="2">
                  <c:v>0.80952380952380965</c:v>
                </c:pt>
                <c:pt idx="3">
                  <c:v>0.86363636363636354</c:v>
                </c:pt>
                <c:pt idx="4">
                  <c:v>0.80722891566265054</c:v>
                </c:pt>
                <c:pt idx="5">
                  <c:v>0.82608695652173902</c:v>
                </c:pt>
                <c:pt idx="6">
                  <c:v>0.5</c:v>
                </c:pt>
                <c:pt idx="7">
                  <c:v>0.6111111111111116</c:v>
                </c:pt>
              </c:numCache>
            </c:numRef>
          </c:val>
        </c:ser>
        <c:marker val="1"/>
        <c:axId val="53364608"/>
        <c:axId val="53366144"/>
      </c:lineChart>
      <c:catAx>
        <c:axId val="53364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>
                <a:latin typeface="Arial Narrow" pitchFamily="34" charset="0"/>
              </a:defRPr>
            </a:pPr>
            <a:endParaRPr lang="id-ID"/>
          </a:p>
        </c:txPr>
        <c:crossAx val="53366144"/>
        <c:crosses val="autoZero"/>
        <c:auto val="1"/>
        <c:lblAlgn val="ctr"/>
        <c:lblOffset val="100"/>
      </c:catAx>
      <c:valAx>
        <c:axId val="53366144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33646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400"/>
                </a:pPr>
                <a:endParaRPr lang="id-ID"/>
              </a:p>
            </c:txPr>
            <c:showVal val="1"/>
          </c:dLbls>
          <c:cat>
            <c:strRef>
              <c:f>'F401'!$H$240:$H$254</c:f>
              <c:strCache>
                <c:ptCount val="15"/>
                <c:pt idx="0">
                  <c:v> Lainnya:   F4-15 </c:v>
                </c:pt>
                <c:pt idx="1">
                  <c:v> Menghubungi Kemenakertrans  F4-06</c:v>
                </c:pt>
                <c:pt idx="2">
                  <c:v> Menghubungi agen tenaga kerja komersial/swasta  F4-07</c:v>
                </c:pt>
                <c:pt idx="3">
                  <c:v> Melalui penempatan kerja atau magang  F4-13</c:v>
                </c:pt>
                <c:pt idx="4">
                  <c:v> Bekerja di tempat yang sama dengan tempat kerja semasa kuliah   F4-14</c:v>
                </c:pt>
                <c:pt idx="5">
                  <c:v> Menghubungi kantor kemahasiswaan/hubungan alumni   F4-09</c:v>
                </c:pt>
                <c:pt idx="6">
                  <c:v> Membangun bisnis sendiri  F4-12</c:v>
                </c:pt>
                <c:pt idx="7">
                  <c:v> Melamar ke perusahaan tanpa mengetahui lowongan yang ada   F4-02</c:v>
                </c:pt>
                <c:pt idx="8">
                  <c:v> Membangun jejaring (network) sejak masih kuliah   F4-10</c:v>
                </c:pt>
                <c:pt idx="9">
                  <c:v> Memeroleh informasi dari pusat/kantor pengembangan karir fakultas/universitas   F4-08</c:v>
                </c:pt>
                <c:pt idx="10">
                  <c:v> Melalui iklan di koran/majalah, brosur   F4-01</c:v>
                </c:pt>
                <c:pt idx="11">
                  <c:v> Dihubungi oleh perusahaan  F4-05</c:v>
                </c:pt>
                <c:pt idx="12">
                  <c:v> Melalui relasi (misalnya dosen, orang tua, saudara, teman, dll.)  F4-11</c:v>
                </c:pt>
                <c:pt idx="13">
                  <c:v> Mencari lewat internet/iklan online/milis   F4-04</c:v>
                </c:pt>
                <c:pt idx="14">
                  <c:v> Pergi ke bursa/pameran kerja   F4-03</c:v>
                </c:pt>
              </c:strCache>
            </c:strRef>
          </c:cat>
          <c:val>
            <c:numRef>
              <c:f>'F401'!$I$240:$I$254</c:f>
              <c:numCache>
                <c:formatCode>####.0%</c:formatCode>
                <c:ptCount val="15"/>
                <c:pt idx="0">
                  <c:v>4.2372881355932507E-3</c:v>
                </c:pt>
                <c:pt idx="1">
                  <c:v>8.4745762711864962E-3</c:v>
                </c:pt>
                <c:pt idx="2">
                  <c:v>8.4745762711864962E-3</c:v>
                </c:pt>
                <c:pt idx="3">
                  <c:v>8.4745762711864962E-3</c:v>
                </c:pt>
                <c:pt idx="4">
                  <c:v>1.6949152542372881E-2</c:v>
                </c:pt>
                <c:pt idx="5">
                  <c:v>2.5423728813559414E-2</c:v>
                </c:pt>
                <c:pt idx="6">
                  <c:v>3.8135593220338986E-2</c:v>
                </c:pt>
                <c:pt idx="7">
                  <c:v>9.7457627118644072E-2</c:v>
                </c:pt>
                <c:pt idx="8">
                  <c:v>0.10169491525423729</c:v>
                </c:pt>
                <c:pt idx="9">
                  <c:v>0.13135593220338967</c:v>
                </c:pt>
                <c:pt idx="10">
                  <c:v>0.14406779661016991</c:v>
                </c:pt>
                <c:pt idx="11">
                  <c:v>0.17796610169491572</c:v>
                </c:pt>
                <c:pt idx="12">
                  <c:v>0.29237288135593448</c:v>
                </c:pt>
                <c:pt idx="13">
                  <c:v>0.36016949152542382</c:v>
                </c:pt>
                <c:pt idx="14">
                  <c:v>0.39406779661016988</c:v>
                </c:pt>
              </c:numCache>
            </c:numRef>
          </c:val>
        </c:ser>
        <c:axId val="51660288"/>
        <c:axId val="51661824"/>
      </c:barChart>
      <c:catAx>
        <c:axId val="516602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1661824"/>
        <c:crosses val="autoZero"/>
        <c:auto val="1"/>
        <c:lblAlgn val="ctr"/>
        <c:lblOffset val="100"/>
      </c:catAx>
      <c:valAx>
        <c:axId val="51661824"/>
        <c:scaling>
          <c:orientation val="minMax"/>
        </c:scaling>
        <c:axPos val="b"/>
        <c:majorGridlines/>
        <c:numFmt formatCode="####.0%" sourceLinked="1"/>
        <c:tickLblPos val="nextTo"/>
        <c:txPr>
          <a:bodyPr/>
          <a:lstStyle/>
          <a:p>
            <a:pPr>
              <a:defRPr lang="en-US" sz="1200">
                <a:latin typeface="Arial Narrow" pitchFamily="34" charset="0"/>
              </a:defRPr>
            </a:pPr>
            <a:endParaRPr lang="id-ID"/>
          </a:p>
        </c:txPr>
        <c:crossAx val="51660288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'F15'!$D$64:$D$67</c:f>
              <c:strCache>
                <c:ptCount val="4"/>
                <c:pt idx="0">
                  <c:v>Setingkat Lebih tinggi (n=30)</c:v>
                </c:pt>
                <c:pt idx="1">
                  <c:v>Tingkat yang sama (n=167)</c:v>
                </c:pt>
                <c:pt idx="2">
                  <c:v>Setingkat lebih rendah (n=9)</c:v>
                </c:pt>
                <c:pt idx="3">
                  <c:v>Tidak perlu pendidikan tinggi (n=5)</c:v>
                </c:pt>
              </c:strCache>
            </c:strRef>
          </c:cat>
          <c:val>
            <c:numRef>
              <c:f>'F15'!$E$64:$E$67</c:f>
              <c:numCache>
                <c:formatCode>####.0%</c:formatCode>
                <c:ptCount val="4"/>
                <c:pt idx="0">
                  <c:v>0.14218009478672991</c:v>
                </c:pt>
                <c:pt idx="1">
                  <c:v>0.79146919431279628</c:v>
                </c:pt>
                <c:pt idx="2">
                  <c:v>4.2654028436018961E-2</c:v>
                </c:pt>
                <c:pt idx="3">
                  <c:v>2.3696682464454992E-2</c:v>
                </c:pt>
              </c:numCache>
            </c:numRef>
          </c:val>
        </c:ser>
        <c:axId val="53684480"/>
        <c:axId val="53714944"/>
      </c:barChart>
      <c:catAx>
        <c:axId val="536844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3714944"/>
        <c:crosses val="autoZero"/>
        <c:auto val="1"/>
        <c:lblAlgn val="ctr"/>
        <c:lblOffset val="100"/>
      </c:catAx>
      <c:valAx>
        <c:axId val="537149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53684480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400"/>
                </a:pPr>
                <a:endParaRPr lang="id-ID"/>
              </a:p>
            </c:txPr>
            <c:showVal val="1"/>
          </c:dLbls>
          <c:cat>
            <c:strRef>
              <c:f>'F16'!$B$242:$B$254</c:f>
              <c:strCache>
                <c:ptCount val="13"/>
                <c:pt idx="0">
                  <c:v>Dipromosikan ke posisi yang kurang berhubungan dengan pendidikan saya dibanding sebelumnya</c:v>
                </c:pt>
                <c:pt idx="1">
                  <c:v>Lainnya</c:v>
                </c:pt>
                <c:pt idx="2">
                  <c:v>Pekerjaan saya saat ini dapat lebih menjamin kebutuhan keluarga saya</c:v>
                </c:pt>
                <c:pt idx="3">
                  <c:v>Pekerjaan saya saat ini lebih aman/terjamin/secure</c:v>
                </c:pt>
                <c:pt idx="4">
                  <c:v>Lebih suka bekerja di area pekerjaan yang tidak ada hubungannya dengan pendidikan saya</c:v>
                </c:pt>
                <c:pt idx="5">
                  <c:v>Pekerjaan saya saat ini lokasinya lebih dekat dari rumah saya </c:v>
                </c:pt>
                <c:pt idx="6">
                  <c:v>Pada awal karir ini, saya harus menerima pekerjaan yang tidak berhubungan dengan pendidikan</c:v>
                </c:pt>
                <c:pt idx="7">
                  <c:v>Saya dapat memeroleh pendapatan yang lebih tinggi di pekerjaan ini</c:v>
                </c:pt>
                <c:pt idx="8">
                  <c:v>Pekerjaan saat ini lebih memungkinkan mengambil pekerjaan tambahan/jadwal yang fleksibel, dll</c:v>
                </c:pt>
                <c:pt idx="9">
                  <c:v>Saya belum mendapatkan pekerjaan yang lebih sesuai</c:v>
                </c:pt>
                <c:pt idx="10">
                  <c:v>Pekerjaan saya saat ini lebih menarik</c:v>
                </c:pt>
                <c:pt idx="11">
                  <c:v>Di pekerjaan ini saya memeroleh prospek karir yang baik</c:v>
                </c:pt>
                <c:pt idx="12">
                  <c:v>Pertanyaan tidak sesuai; pekerjaan sekarang sudah sesuai dengan pendidikan</c:v>
                </c:pt>
              </c:strCache>
            </c:strRef>
          </c:cat>
          <c:val>
            <c:numRef>
              <c:f>'F16'!$D$242:$D$254</c:f>
              <c:numCache>
                <c:formatCode>####.0%</c:formatCode>
                <c:ptCount val="13"/>
                <c:pt idx="0">
                  <c:v>2.9535864978902981E-2</c:v>
                </c:pt>
                <c:pt idx="1">
                  <c:v>3.7974683544303806E-2</c:v>
                </c:pt>
                <c:pt idx="2">
                  <c:v>5.4852320675105502E-2</c:v>
                </c:pt>
                <c:pt idx="3">
                  <c:v>5.9071729957806109E-2</c:v>
                </c:pt>
                <c:pt idx="4">
                  <c:v>6.7510548523206773E-2</c:v>
                </c:pt>
                <c:pt idx="5">
                  <c:v>7.5949367088607597E-2</c:v>
                </c:pt>
                <c:pt idx="6">
                  <c:v>8.0168776371308009E-2</c:v>
                </c:pt>
                <c:pt idx="7">
                  <c:v>9.7046413502109713E-2</c:v>
                </c:pt>
                <c:pt idx="8">
                  <c:v>0.1097046413502116</c:v>
                </c:pt>
                <c:pt idx="9">
                  <c:v>0.13502109704641371</c:v>
                </c:pt>
                <c:pt idx="10">
                  <c:v>0.14345991561181434</c:v>
                </c:pt>
                <c:pt idx="11">
                  <c:v>0.15611814345991609</c:v>
                </c:pt>
                <c:pt idx="12">
                  <c:v>0.32911392405063367</c:v>
                </c:pt>
              </c:numCache>
            </c:numRef>
          </c:val>
        </c:ser>
        <c:gapWidth val="75"/>
        <c:overlap val="-25"/>
        <c:axId val="53736960"/>
        <c:axId val="53738496"/>
      </c:barChart>
      <c:catAx>
        <c:axId val="537369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3738496"/>
        <c:crosses val="autoZero"/>
        <c:auto val="1"/>
        <c:lblAlgn val="ctr"/>
        <c:lblOffset val="100"/>
      </c:catAx>
      <c:valAx>
        <c:axId val="53738496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###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400"/>
            </a:pPr>
            <a:endParaRPr lang="id-ID"/>
          </a:p>
        </c:txPr>
        <c:crossAx val="53736960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'F17-All'!$D$2</c:f>
              <c:strCache>
                <c:ptCount val="1"/>
                <c:pt idx="0">
                  <c:v>Kompetensi yang dikuasai (A)</c:v>
                </c:pt>
              </c:strCache>
            </c:strRef>
          </c:tx>
          <c:dLbls>
            <c:dLbl>
              <c:idx val="3"/>
              <c:layout/>
              <c:dLblPos val="t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b"/>
            <c:showVal val="1"/>
          </c:dLbls>
          <c:cat>
            <c:strRef>
              <c:f>'F17-All'!$B$3:$B$12</c:f>
              <c:strCache>
                <c:ptCount val="10"/>
                <c:pt idx="0">
                  <c:v>Pengetahuan di bidang atau disiplin ilmu anda n(A)=209/ n(B)=199</c:v>
                </c:pt>
                <c:pt idx="1">
                  <c:v>Pengetahuan di luar bidang atau disiplin ilmu n(A)=208/ n(B)=195</c:v>
                </c:pt>
                <c:pt idx="2">
                  <c:v>Pengetahuan umum n(A)=208/ n(B)=194</c:v>
                </c:pt>
                <c:pt idx="3">
                  <c:v>Ketrampilan internet n(A)=208/ n(B)=194</c:v>
                </c:pt>
                <c:pt idx="4">
                  <c:v>Ketrampilan komputer n(A)=209/ n(B)=194</c:v>
                </c:pt>
                <c:pt idx="5">
                  <c:v>Berpikir kritis n(A)=207/ n(B)=194</c:v>
                </c:pt>
                <c:pt idx="6">
                  <c:v>Ketrampilan riset n(A)=206/ n(B)=194</c:v>
                </c:pt>
                <c:pt idx="7">
                  <c:v>Kemampuan belajar n(A)=208/ n(B)=194</c:v>
                </c:pt>
                <c:pt idx="8">
                  <c:v>Kemampuan berkomunikasi n(A)=207/ n(B)=193</c:v>
                </c:pt>
                <c:pt idx="9">
                  <c:v>Bekerja di bawah tekanan n(A)=208/ n(B)=192</c:v>
                </c:pt>
              </c:strCache>
            </c:strRef>
          </c:cat>
          <c:val>
            <c:numRef>
              <c:f>'F17-All'!$D$3:$D$12</c:f>
              <c:numCache>
                <c:formatCode>####.00</c:formatCode>
                <c:ptCount val="10"/>
                <c:pt idx="0">
                  <c:v>3.6842105263157889</c:v>
                </c:pt>
                <c:pt idx="1">
                  <c:v>3.5000000000000009</c:v>
                </c:pt>
                <c:pt idx="2">
                  <c:v>3.600961538461541</c:v>
                </c:pt>
                <c:pt idx="3">
                  <c:v>4.0817307692307674</c:v>
                </c:pt>
                <c:pt idx="4">
                  <c:v>4.0239234449760772</c:v>
                </c:pt>
                <c:pt idx="5">
                  <c:v>3.9613526570048307</c:v>
                </c:pt>
                <c:pt idx="6">
                  <c:v>3.5631067961165073</c:v>
                </c:pt>
                <c:pt idx="7">
                  <c:v>3.9951923076923106</c:v>
                </c:pt>
                <c:pt idx="8">
                  <c:v>3.8792270531400987</c:v>
                </c:pt>
                <c:pt idx="9">
                  <c:v>3.9567307692307701</c:v>
                </c:pt>
              </c:numCache>
            </c:numRef>
          </c:val>
        </c:ser>
        <c:ser>
          <c:idx val="1"/>
          <c:order val="1"/>
          <c:tx>
            <c:strRef>
              <c:f>'F17-All'!$E$2</c:f>
              <c:strCache>
                <c:ptCount val="1"/>
                <c:pt idx="0">
                  <c:v>Kontribusi PT dalam Kompetensi (B)</c:v>
                </c:pt>
              </c:strCache>
            </c:strRef>
          </c:tx>
          <c:dLbls>
            <c:dLbl>
              <c:idx val="2"/>
              <c:layout/>
              <c:dLblPos val="t"/>
              <c:showVal val="1"/>
            </c:dLbl>
            <c:dLbl>
              <c:idx val="7"/>
              <c:layout/>
              <c:dLblPos val="t"/>
              <c:showVal val="1"/>
            </c:dLbl>
            <c:dLbl>
              <c:idx val="8"/>
              <c:layout/>
              <c:dLblPos val="t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'F17-All'!$B$3:$B$12</c:f>
              <c:strCache>
                <c:ptCount val="10"/>
                <c:pt idx="0">
                  <c:v>Pengetahuan di bidang atau disiplin ilmu anda n(A)=209/ n(B)=199</c:v>
                </c:pt>
                <c:pt idx="1">
                  <c:v>Pengetahuan di luar bidang atau disiplin ilmu n(A)=208/ n(B)=195</c:v>
                </c:pt>
                <c:pt idx="2">
                  <c:v>Pengetahuan umum n(A)=208/ n(B)=194</c:v>
                </c:pt>
                <c:pt idx="3">
                  <c:v>Ketrampilan internet n(A)=208/ n(B)=194</c:v>
                </c:pt>
                <c:pt idx="4">
                  <c:v>Ketrampilan komputer n(A)=209/ n(B)=194</c:v>
                </c:pt>
                <c:pt idx="5">
                  <c:v>Berpikir kritis n(A)=207/ n(B)=194</c:v>
                </c:pt>
                <c:pt idx="6">
                  <c:v>Ketrampilan riset n(A)=206/ n(B)=194</c:v>
                </c:pt>
                <c:pt idx="7">
                  <c:v>Kemampuan belajar n(A)=208/ n(B)=194</c:v>
                </c:pt>
                <c:pt idx="8">
                  <c:v>Kemampuan berkomunikasi n(A)=207/ n(B)=193</c:v>
                </c:pt>
                <c:pt idx="9">
                  <c:v>Bekerja di bawah tekanan n(A)=208/ n(B)=192</c:v>
                </c:pt>
              </c:strCache>
            </c:strRef>
          </c:cat>
          <c:val>
            <c:numRef>
              <c:f>'F17-All'!$E$3:$E$12</c:f>
              <c:numCache>
                <c:formatCode>####.00</c:formatCode>
                <c:ptCount val="10"/>
                <c:pt idx="0">
                  <c:v>3.6582914572864347</c:v>
                </c:pt>
                <c:pt idx="1">
                  <c:v>3.5076923076923117</c:v>
                </c:pt>
                <c:pt idx="2">
                  <c:v>3.5721649484536075</c:v>
                </c:pt>
                <c:pt idx="3">
                  <c:v>3.9175257731958775</c:v>
                </c:pt>
                <c:pt idx="4">
                  <c:v>3.9432989690721647</c:v>
                </c:pt>
                <c:pt idx="5">
                  <c:v>3.9948453608247392</c:v>
                </c:pt>
                <c:pt idx="6">
                  <c:v>3.6752577319587627</c:v>
                </c:pt>
                <c:pt idx="7">
                  <c:v>4.0670103092783449</c:v>
                </c:pt>
                <c:pt idx="8">
                  <c:v>4.1243523316062101</c:v>
                </c:pt>
                <c:pt idx="9">
                  <c:v>4.0416666666666696</c:v>
                </c:pt>
              </c:numCache>
            </c:numRef>
          </c:val>
        </c:ser>
        <c:marker val="1"/>
        <c:axId val="53801344"/>
        <c:axId val="53802880"/>
      </c:lineChart>
      <c:catAx>
        <c:axId val="53801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100">
                <a:latin typeface="Arial Narrow" pitchFamily="34" charset="0"/>
              </a:defRPr>
            </a:pPr>
            <a:endParaRPr lang="id-ID"/>
          </a:p>
        </c:txPr>
        <c:crossAx val="53802880"/>
        <c:crosses val="autoZero"/>
        <c:auto val="1"/>
        <c:lblAlgn val="ctr"/>
        <c:lblOffset val="100"/>
      </c:catAx>
      <c:valAx>
        <c:axId val="5380288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3801344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/>
      <c:txPr>
        <a:bodyPr/>
        <a:lstStyle/>
        <a:p>
          <a:pPr>
            <a:defRPr lang="en-US" sz="1600"/>
          </a:pPr>
          <a:endParaRPr lang="id-ID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'F17-All'!$D$2</c:f>
              <c:strCache>
                <c:ptCount val="1"/>
                <c:pt idx="0">
                  <c:v>Kompetensi yang dikuasai (A)</c:v>
                </c:pt>
              </c:strCache>
            </c:strRef>
          </c:tx>
          <c:dLbls>
            <c:dLbl>
              <c:idx val="1"/>
              <c:layout/>
              <c:dLblPos val="t"/>
              <c:showVal val="1"/>
            </c:dLbl>
            <c:dLbl>
              <c:idx val="6"/>
              <c:layout/>
              <c:dLblPos val="t"/>
              <c:showVal val="1"/>
            </c:dLbl>
            <c:dLbl>
              <c:idx val="7"/>
              <c:layout/>
              <c:dLblPos val="t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'F17-All'!$B$13:$B$22</c:f>
              <c:strCache>
                <c:ptCount val="10"/>
                <c:pt idx="0">
                  <c:v>Manajemen waktu n(A)=203/ n(B)=194</c:v>
                </c:pt>
                <c:pt idx="1">
                  <c:v>Bekerja secara mandiri n(A)=206/ n(B)=194</c:v>
                </c:pt>
                <c:pt idx="2">
                  <c:v>Bekerja dalam tim/bekerjasama dengan orang lain n(A)=208/ n(B)=194</c:v>
                </c:pt>
                <c:pt idx="3">
                  <c:v>Kemampuan dalam memecahkan masalah  n(A)=207/ n(B)=193</c:v>
                </c:pt>
                <c:pt idx="4">
                  <c:v>Negosiasi n(A)=206/ n(B)=193</c:v>
                </c:pt>
                <c:pt idx="5">
                  <c:v>Kemampuan analisis n(A)=208/ n(B)=193</c:v>
                </c:pt>
                <c:pt idx="6">
                  <c:v>Toleransi  n(A)=207/ n(B)=193</c:v>
                </c:pt>
                <c:pt idx="7">
                  <c:v>Kemampuan adaptasi n(A)=207/ n(B)=193</c:v>
                </c:pt>
                <c:pt idx="8">
                  <c:v>Loyalitas dan integritas n(A)=208/ n(B)=193</c:v>
                </c:pt>
                <c:pt idx="9">
                  <c:v>Bekerja dengan orang yang berbeda budaya maupun latar belakang n(A)=206/ n(B)=194</c:v>
                </c:pt>
              </c:strCache>
            </c:strRef>
          </c:cat>
          <c:val>
            <c:numRef>
              <c:f>'F17-All'!$D$13:$D$22</c:f>
              <c:numCache>
                <c:formatCode>####.00</c:formatCode>
                <c:ptCount val="10"/>
                <c:pt idx="0">
                  <c:v>3.7733990147783252</c:v>
                </c:pt>
                <c:pt idx="1">
                  <c:v>4.0679611650485468</c:v>
                </c:pt>
                <c:pt idx="2">
                  <c:v>4.1490384615384617</c:v>
                </c:pt>
                <c:pt idx="3">
                  <c:v>4</c:v>
                </c:pt>
                <c:pt idx="4">
                  <c:v>3.6650485436893203</c:v>
                </c:pt>
                <c:pt idx="5">
                  <c:v>3.9278846153846141</c:v>
                </c:pt>
                <c:pt idx="6">
                  <c:v>3.9661835748792265</c:v>
                </c:pt>
                <c:pt idx="7">
                  <c:v>4.1014492753623264</c:v>
                </c:pt>
                <c:pt idx="8">
                  <c:v>4.0961538461538476</c:v>
                </c:pt>
                <c:pt idx="9">
                  <c:v>4.1553398058252373</c:v>
                </c:pt>
              </c:numCache>
            </c:numRef>
          </c:val>
        </c:ser>
        <c:ser>
          <c:idx val="1"/>
          <c:order val="1"/>
          <c:tx>
            <c:strRef>
              <c:f>'F17-All'!$E$2</c:f>
              <c:strCache>
                <c:ptCount val="1"/>
                <c:pt idx="0">
                  <c:v>Kontribusi PT dalam Kompetensi (B)</c:v>
                </c:pt>
              </c:strCache>
            </c:strRef>
          </c:tx>
          <c:dLbls>
            <c:dLbl>
              <c:idx val="1"/>
              <c:layout/>
              <c:dLblPos val="b"/>
              <c:showVal val="1"/>
            </c:dLbl>
            <c:dLbl>
              <c:idx val="6"/>
              <c:layout/>
              <c:dLblPos val="b"/>
              <c:showVal val="1"/>
            </c:dLbl>
            <c:dLbl>
              <c:idx val="7"/>
              <c:layout/>
              <c:dLblPos val="b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'F17-All'!$B$13:$B$22</c:f>
              <c:strCache>
                <c:ptCount val="10"/>
                <c:pt idx="0">
                  <c:v>Manajemen waktu n(A)=203/ n(B)=194</c:v>
                </c:pt>
                <c:pt idx="1">
                  <c:v>Bekerja secara mandiri n(A)=206/ n(B)=194</c:v>
                </c:pt>
                <c:pt idx="2">
                  <c:v>Bekerja dalam tim/bekerjasama dengan orang lain n(A)=208/ n(B)=194</c:v>
                </c:pt>
                <c:pt idx="3">
                  <c:v>Kemampuan dalam memecahkan masalah  n(A)=207/ n(B)=193</c:v>
                </c:pt>
                <c:pt idx="4">
                  <c:v>Negosiasi n(A)=206/ n(B)=193</c:v>
                </c:pt>
                <c:pt idx="5">
                  <c:v>Kemampuan analisis n(A)=208/ n(B)=193</c:v>
                </c:pt>
                <c:pt idx="6">
                  <c:v>Toleransi  n(A)=207/ n(B)=193</c:v>
                </c:pt>
                <c:pt idx="7">
                  <c:v>Kemampuan adaptasi n(A)=207/ n(B)=193</c:v>
                </c:pt>
                <c:pt idx="8">
                  <c:v>Loyalitas dan integritas n(A)=208/ n(B)=193</c:v>
                </c:pt>
                <c:pt idx="9">
                  <c:v>Bekerja dengan orang yang berbeda budaya maupun latar belakang n(A)=206/ n(B)=194</c:v>
                </c:pt>
              </c:strCache>
            </c:strRef>
          </c:cat>
          <c:val>
            <c:numRef>
              <c:f>'F17-All'!$E$13:$E$22</c:f>
              <c:numCache>
                <c:formatCode>####.00</c:formatCode>
                <c:ptCount val="10"/>
                <c:pt idx="0">
                  <c:v>4.0463917525773194</c:v>
                </c:pt>
                <c:pt idx="1">
                  <c:v>3.927835051546396</c:v>
                </c:pt>
                <c:pt idx="2">
                  <c:v>4.2164948453608284</c:v>
                </c:pt>
                <c:pt idx="3">
                  <c:v>4.1088082901554355</c:v>
                </c:pt>
                <c:pt idx="4">
                  <c:v>3.7979274611398988</c:v>
                </c:pt>
                <c:pt idx="5">
                  <c:v>4.0673575129533663</c:v>
                </c:pt>
                <c:pt idx="6">
                  <c:v>3.8963730569948187</c:v>
                </c:pt>
                <c:pt idx="7">
                  <c:v>4.0673575129533663</c:v>
                </c:pt>
                <c:pt idx="8">
                  <c:v>4.1243523316062083</c:v>
                </c:pt>
                <c:pt idx="9">
                  <c:v>4.1752577319587685</c:v>
                </c:pt>
              </c:numCache>
            </c:numRef>
          </c:val>
        </c:ser>
        <c:marker val="1"/>
        <c:axId val="53107712"/>
        <c:axId val="53117696"/>
      </c:lineChart>
      <c:catAx>
        <c:axId val="531077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050">
                <a:latin typeface="Arial Narrow" pitchFamily="34" charset="0"/>
              </a:defRPr>
            </a:pPr>
            <a:endParaRPr lang="id-ID"/>
          </a:p>
        </c:txPr>
        <c:crossAx val="53117696"/>
        <c:crosses val="autoZero"/>
        <c:auto val="1"/>
        <c:lblAlgn val="ctr"/>
        <c:lblOffset val="100"/>
      </c:catAx>
      <c:valAx>
        <c:axId val="5311769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3107712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/>
      <c:txPr>
        <a:bodyPr/>
        <a:lstStyle/>
        <a:p>
          <a:pPr>
            <a:defRPr lang="en-US" sz="1600"/>
          </a:pPr>
          <a:endParaRPr lang="id-ID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'F17-All'!$D$2</c:f>
              <c:strCache>
                <c:ptCount val="1"/>
                <c:pt idx="0">
                  <c:v>Kompetensi yang dikuasai (A)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dLblPos val="b"/>
            <c:showVal val="1"/>
          </c:dLbls>
          <c:cat>
            <c:strRef>
              <c:f>'F17-All'!$B$23:$B$29</c:f>
              <c:strCache>
                <c:ptCount val="7"/>
                <c:pt idx="0">
                  <c:v>Kepemimpinan n(A)=207/ n(B)=192</c:v>
                </c:pt>
                <c:pt idx="1">
                  <c:v>Kemampuan dalam memegang tanggungjawab  n(A)=207/ n(B)=192</c:v>
                </c:pt>
                <c:pt idx="2">
                  <c:v>Inisiatif  n(A)=204/ n(B)=192</c:v>
                </c:pt>
                <c:pt idx="3">
                  <c:v>Manajemen proyek/program n(A)=206/ n(B)=190</c:v>
                </c:pt>
                <c:pt idx="4">
                  <c:v>Kemampuan untuk memresentasikan ide/produk/laporan n(A)=205/ n(B)=194</c:v>
                </c:pt>
                <c:pt idx="5">
                  <c:v>Kemampuan dalam menulis laporan, memo dan dokumen n(A)=207/ n(B)=193</c:v>
                </c:pt>
                <c:pt idx="6">
                  <c:v>Kemampuan untuk terus belajar sepanjang hayat n(A)=206/ n(B)=192</c:v>
                </c:pt>
              </c:strCache>
            </c:strRef>
          </c:cat>
          <c:val>
            <c:numRef>
              <c:f>'F17-All'!$D$23:$D$29</c:f>
              <c:numCache>
                <c:formatCode>####.00</c:formatCode>
                <c:ptCount val="7"/>
                <c:pt idx="0">
                  <c:v>3.8260869565217388</c:v>
                </c:pt>
                <c:pt idx="1">
                  <c:v>4.1111111111111107</c:v>
                </c:pt>
                <c:pt idx="2">
                  <c:v>3.93627450980392</c:v>
                </c:pt>
                <c:pt idx="3">
                  <c:v>3.7669902912621378</c:v>
                </c:pt>
                <c:pt idx="4">
                  <c:v>3.8097560975609772</c:v>
                </c:pt>
                <c:pt idx="5">
                  <c:v>3.8164251207729438</c:v>
                </c:pt>
                <c:pt idx="6">
                  <c:v>4.0679611650485397</c:v>
                </c:pt>
              </c:numCache>
            </c:numRef>
          </c:val>
        </c:ser>
        <c:ser>
          <c:idx val="1"/>
          <c:order val="1"/>
          <c:tx>
            <c:strRef>
              <c:f>'F17-All'!$E$2</c:f>
              <c:strCache>
                <c:ptCount val="1"/>
                <c:pt idx="0">
                  <c:v>Kontribusi PT dalam Kompetensi (B)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dLblPos val="t"/>
            <c:showVal val="1"/>
          </c:dLbls>
          <c:cat>
            <c:strRef>
              <c:f>'F17-All'!$B$23:$B$29</c:f>
              <c:strCache>
                <c:ptCount val="7"/>
                <c:pt idx="0">
                  <c:v>Kepemimpinan n(A)=207/ n(B)=192</c:v>
                </c:pt>
                <c:pt idx="1">
                  <c:v>Kemampuan dalam memegang tanggungjawab  n(A)=207/ n(B)=192</c:v>
                </c:pt>
                <c:pt idx="2">
                  <c:v>Inisiatif  n(A)=204/ n(B)=192</c:v>
                </c:pt>
                <c:pt idx="3">
                  <c:v>Manajemen proyek/program n(A)=206/ n(B)=190</c:v>
                </c:pt>
                <c:pt idx="4">
                  <c:v>Kemampuan untuk memresentasikan ide/produk/laporan n(A)=205/ n(B)=194</c:v>
                </c:pt>
                <c:pt idx="5">
                  <c:v>Kemampuan dalam menulis laporan, memo dan dokumen n(A)=207/ n(B)=193</c:v>
                </c:pt>
                <c:pt idx="6">
                  <c:v>Kemampuan untuk terus belajar sepanjang hayat n(A)=206/ n(B)=192</c:v>
                </c:pt>
              </c:strCache>
            </c:strRef>
          </c:cat>
          <c:val>
            <c:numRef>
              <c:f>'F17-All'!$E$23:$E$29</c:f>
              <c:numCache>
                <c:formatCode>####.00</c:formatCode>
                <c:ptCount val="7"/>
                <c:pt idx="0">
                  <c:v>3.9218749999999987</c:v>
                </c:pt>
                <c:pt idx="1">
                  <c:v>4.1718749999999956</c:v>
                </c:pt>
                <c:pt idx="2">
                  <c:v>3.9687499999999987</c:v>
                </c:pt>
                <c:pt idx="3">
                  <c:v>3.8105263157894749</c:v>
                </c:pt>
                <c:pt idx="4">
                  <c:v>3.8814432989690717</c:v>
                </c:pt>
                <c:pt idx="5">
                  <c:v>3.9222797927461142</c:v>
                </c:pt>
                <c:pt idx="6">
                  <c:v>4.1145833333333295</c:v>
                </c:pt>
              </c:numCache>
            </c:numRef>
          </c:val>
        </c:ser>
        <c:marker val="1"/>
        <c:axId val="53831552"/>
        <c:axId val="53833088"/>
      </c:lineChart>
      <c:catAx>
        <c:axId val="53831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100"/>
            </a:pPr>
            <a:endParaRPr lang="id-ID"/>
          </a:p>
        </c:txPr>
        <c:crossAx val="53833088"/>
        <c:crosses val="autoZero"/>
        <c:auto val="1"/>
        <c:lblAlgn val="ctr"/>
        <c:lblOffset val="100"/>
      </c:catAx>
      <c:valAx>
        <c:axId val="538330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3831552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/>
      <c:txPr>
        <a:bodyPr/>
        <a:lstStyle/>
        <a:p>
          <a:pPr>
            <a:defRPr lang="en-US" sz="1600"/>
          </a:pPr>
          <a:endParaRPr lang="id-ID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d-ID" smtClean="0"/>
                      <a:t>Kurang dari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25%; 19,8%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id-ID" smtClean="0"/>
                      <a:t>Antara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25% - 50%; 35,4%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id-ID" smtClean="0"/>
                      <a:t>Lebih besar dari 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50%; 44,8%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outEnd"/>
            <c:showVal val="1"/>
            <c:showCatName val="1"/>
            <c:showLeaderLines val="1"/>
          </c:dLbls>
          <c:cat>
            <c:strRef>
              <c:f>'F18'!$E$21:$E$23</c:f>
              <c:strCache>
                <c:ptCount val="3"/>
                <c:pt idx="0">
                  <c:v>&lt; 25%</c:v>
                </c:pt>
                <c:pt idx="1">
                  <c:v>&gt; 25% - 50%</c:v>
                </c:pt>
                <c:pt idx="2">
                  <c:v>&gt; 50%</c:v>
                </c:pt>
              </c:strCache>
            </c:strRef>
          </c:cat>
          <c:val>
            <c:numRef>
              <c:f>'F18'!$F$21:$F$23</c:f>
              <c:numCache>
                <c:formatCode>####.0%</c:formatCode>
                <c:ptCount val="3"/>
                <c:pt idx="0">
                  <c:v>0.19811320754717013</c:v>
                </c:pt>
                <c:pt idx="1">
                  <c:v>0.35377358490566096</c:v>
                </c:pt>
                <c:pt idx="2">
                  <c:v>0.44811320754716977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'F19'!$I$50</c:f>
              <c:strCache>
                <c:ptCount val="1"/>
                <c:pt idx="0">
                  <c:v>Mean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'F19'!$J$47:$O$47</c:f>
              <c:strCache>
                <c:ptCount val="6"/>
                <c:pt idx="0">
                  <c:v>Perkuliahan (n=218)</c:v>
                </c:pt>
                <c:pt idx="1">
                  <c:v>Demonstrasi (peragaan) (n=218)</c:v>
                </c:pt>
                <c:pt idx="2">
                  <c:v>Partisipasi dalam proyek riset (n=217)</c:v>
                </c:pt>
                <c:pt idx="3">
                  <c:v>Magang (n=216)</c:v>
                </c:pt>
                <c:pt idx="4">
                  <c:v>Praktikum/kerja lapangan (n=217)</c:v>
                </c:pt>
                <c:pt idx="5">
                  <c:v>Diskusi (n=216)</c:v>
                </c:pt>
              </c:strCache>
            </c:strRef>
          </c:cat>
          <c:val>
            <c:numRef>
              <c:f>'F19'!$J$48:$O$48</c:f>
              <c:numCache>
                <c:formatCode>####.00</c:formatCode>
                <c:ptCount val="6"/>
                <c:pt idx="0">
                  <c:v>3.9908256880733943</c:v>
                </c:pt>
                <c:pt idx="1">
                  <c:v>3.9587155963302783</c:v>
                </c:pt>
                <c:pt idx="2">
                  <c:v>3.9216589861751125</c:v>
                </c:pt>
                <c:pt idx="3">
                  <c:v>3.9861111111111112</c:v>
                </c:pt>
                <c:pt idx="4">
                  <c:v>4.2027649769585258</c:v>
                </c:pt>
                <c:pt idx="5">
                  <c:v>4.2685185185185084</c:v>
                </c:pt>
              </c:numCache>
            </c:numRef>
          </c:val>
        </c:ser>
        <c:marker val="1"/>
        <c:axId val="53913088"/>
        <c:axId val="53914624"/>
      </c:lineChart>
      <c:catAx>
        <c:axId val="53913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3914624"/>
        <c:crosses val="autoZero"/>
        <c:auto val="1"/>
        <c:lblAlgn val="ctr"/>
        <c:lblOffset val="100"/>
      </c:catAx>
      <c:valAx>
        <c:axId val="539146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39130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600" b="1"/>
          </a:pPr>
          <a:endParaRPr lang="id-ID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'F20'!$J$45</c:f>
              <c:strCache>
                <c:ptCount val="1"/>
                <c:pt idx="0">
                  <c:v>Mean (1 Sangat Buruk --- 5 Sangat Baik)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'F20'!$K$44:$O$44</c:f>
              <c:strCache>
                <c:ptCount val="5"/>
                <c:pt idx="0">
                  <c:v>Kesempatan untuk berinteraksi dengan dosen-dosen di luar jadwal kuliah (n=214)</c:v>
                </c:pt>
                <c:pt idx="1">
                  <c:v>Pembimbingan Akademik (n=214)</c:v>
                </c:pt>
                <c:pt idx="2">
                  <c:v>Kesempatan berpartisipasi dalam proyek riset (n=214)</c:v>
                </c:pt>
                <c:pt idx="3">
                  <c:v>Kondisi umum belajar mengajar (n=213)</c:v>
                </c:pt>
                <c:pt idx="4">
                  <c:v>Kesempatan untuk memasuki dan menjadi bagian dari jejaring ilmiah profesional (n=213)</c:v>
                </c:pt>
              </c:strCache>
            </c:strRef>
          </c:cat>
          <c:val>
            <c:numRef>
              <c:f>'F20'!$K$45:$O$45</c:f>
              <c:numCache>
                <c:formatCode>####.00</c:formatCode>
                <c:ptCount val="5"/>
                <c:pt idx="0">
                  <c:v>4.0233644859813147</c:v>
                </c:pt>
                <c:pt idx="1">
                  <c:v>4.0794392523364476</c:v>
                </c:pt>
                <c:pt idx="2">
                  <c:v>3.6355140186915929</c:v>
                </c:pt>
                <c:pt idx="3">
                  <c:v>3.8356807511737068</c:v>
                </c:pt>
                <c:pt idx="4">
                  <c:v>3.5769230769230771</c:v>
                </c:pt>
              </c:numCache>
            </c:numRef>
          </c:val>
        </c:ser>
        <c:marker val="1"/>
        <c:axId val="54003200"/>
        <c:axId val="54004736"/>
      </c:lineChart>
      <c:catAx>
        <c:axId val="54003200"/>
        <c:scaling>
          <c:orientation val="minMax"/>
        </c:scaling>
        <c:axPos val="b"/>
        <c:majorTickMark val="cross"/>
        <c:minorTickMark val="in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4004736"/>
        <c:crosses val="autoZero"/>
        <c:lblAlgn val="ctr"/>
        <c:lblOffset val="100"/>
      </c:catAx>
      <c:valAx>
        <c:axId val="540047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4003200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/>
      <c:txPr>
        <a:bodyPr/>
        <a:lstStyle/>
        <a:p>
          <a:pPr>
            <a:defRPr lang="en-US" sz="1600" b="1"/>
          </a:pPr>
          <a:endParaRPr lang="id-ID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'F21'!$M$34</c:f>
              <c:strCache>
                <c:ptCount val="1"/>
                <c:pt idx="0">
                  <c:v>Mean, 1 Sangat Buruk --- 5 Sangat Baik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'F21'!$N$33:$V$33</c:f>
              <c:strCache>
                <c:ptCount val="9"/>
                <c:pt idx="0">
                  <c:v>Perpustakaan (n=216)</c:v>
                </c:pt>
                <c:pt idx="1">
                  <c:v>Teknologi Informasi dan Komunikasi (n=215)</c:v>
                </c:pt>
                <c:pt idx="2">
                  <c:v>Modul Belajar (n=214)</c:v>
                </c:pt>
                <c:pt idx="3">
                  <c:v>Ruang belajar (n=215)</c:v>
                </c:pt>
                <c:pt idx="4">
                  <c:v>Laboratorium (n=216)</c:v>
                </c:pt>
                <c:pt idx="5">
                  <c:v>Akomodasi (n=214)</c:v>
                </c:pt>
                <c:pt idx="6">
                  <c:v>Kantin (n=214)</c:v>
                </c:pt>
                <c:pt idx="7">
                  <c:v>Pusat kegiatan mahasiswa &amp; ruang rekreasi (n=214) </c:v>
                </c:pt>
                <c:pt idx="8">
                  <c:v>Fasilitas layanan kesehatan (n=214)</c:v>
                </c:pt>
              </c:strCache>
            </c:strRef>
          </c:cat>
          <c:val>
            <c:numRef>
              <c:f>'F21'!$N$34:$V$34</c:f>
              <c:numCache>
                <c:formatCode>####.00</c:formatCode>
                <c:ptCount val="9"/>
                <c:pt idx="0">
                  <c:v>3.8796296296296253</c:v>
                </c:pt>
                <c:pt idx="1">
                  <c:v>4.0186046511627875</c:v>
                </c:pt>
                <c:pt idx="2">
                  <c:v>3.813084112149534</c:v>
                </c:pt>
                <c:pt idx="3">
                  <c:v>3.8790697674418593</c:v>
                </c:pt>
                <c:pt idx="4">
                  <c:v>3.819444444444442</c:v>
                </c:pt>
                <c:pt idx="5">
                  <c:v>3.542056074766355</c:v>
                </c:pt>
                <c:pt idx="6">
                  <c:v>3.4252336448598126</c:v>
                </c:pt>
                <c:pt idx="7">
                  <c:v>3.219626168224301</c:v>
                </c:pt>
                <c:pt idx="8">
                  <c:v>3.6775700934579452</c:v>
                </c:pt>
              </c:numCache>
            </c:numRef>
          </c:val>
        </c:ser>
        <c:marker val="1"/>
        <c:axId val="54057984"/>
        <c:axId val="54059776"/>
      </c:lineChart>
      <c:catAx>
        <c:axId val="54057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4059776"/>
        <c:crosses val="autoZero"/>
        <c:auto val="1"/>
        <c:lblAlgn val="ctr"/>
        <c:lblOffset val="100"/>
      </c:catAx>
      <c:valAx>
        <c:axId val="54059776"/>
        <c:scaling>
          <c:orientation val="minMax"/>
        </c:scaling>
        <c:axPos val="l"/>
        <c:majorGridlines/>
        <c:numFmt formatCode="####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4057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600"/>
          </a:pPr>
          <a:endParaRPr lang="id-ID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'F22'!$K$33</c:f>
              <c:strCache>
                <c:ptCount val="1"/>
                <c:pt idx="0">
                  <c:v>Mean, 1 Sangat Buruk --- 5 Sangat Baik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'F22'!$L$32:$R$32</c:f>
              <c:strCache>
                <c:ptCount val="7"/>
                <c:pt idx="0">
                  <c:v>Pembelajaran di kelas (n=215)</c:v>
                </c:pt>
                <c:pt idx="1">
                  <c:v>Magang/kerja lapangan/praktikum (n=215)</c:v>
                </c:pt>
                <c:pt idx="2">
                  <c:v>Pengabdian dan penjangkauan masyarakat (n=213)</c:v>
                </c:pt>
                <c:pt idx="3">
                  <c:v>Pelaksanaan riset/penulisan skripsi (n=215)</c:v>
                </c:pt>
                <c:pt idx="4">
                  <c:v>Organisasi kemahasiswaan (n=216)</c:v>
                </c:pt>
                <c:pt idx="5">
                  <c:v>Kegiatan ekstrakulikuler (n=213)</c:v>
                </c:pt>
                <c:pt idx="6">
                  <c:v>Rekreasi dan olahraga (n=213)</c:v>
                </c:pt>
              </c:strCache>
            </c:strRef>
          </c:cat>
          <c:val>
            <c:numRef>
              <c:f>'F22'!$L$33:$R$33</c:f>
              <c:numCache>
                <c:formatCode>0.00</c:formatCode>
                <c:ptCount val="7"/>
                <c:pt idx="0">
                  <c:v>3.8976744186046477</c:v>
                </c:pt>
                <c:pt idx="1">
                  <c:v>4.0744186046511661</c:v>
                </c:pt>
                <c:pt idx="2">
                  <c:v>4.0000000000000018</c:v>
                </c:pt>
                <c:pt idx="3">
                  <c:v>4.0186046511627875</c:v>
                </c:pt>
                <c:pt idx="4">
                  <c:v>3.833333333333333</c:v>
                </c:pt>
                <c:pt idx="5">
                  <c:v>3.5492957746478888</c:v>
                </c:pt>
                <c:pt idx="6">
                  <c:v>3.3333333333333321</c:v>
                </c:pt>
              </c:numCache>
            </c:numRef>
          </c:val>
        </c:ser>
        <c:marker val="1"/>
        <c:axId val="54153984"/>
        <c:axId val="54155520"/>
      </c:lineChart>
      <c:catAx>
        <c:axId val="54153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>
                <a:latin typeface="Arial Narrow" pitchFamily="34" charset="0"/>
              </a:defRPr>
            </a:pPr>
            <a:endParaRPr lang="id-ID"/>
          </a:p>
        </c:txPr>
        <c:crossAx val="54155520"/>
        <c:crosses val="autoZero"/>
        <c:auto val="1"/>
        <c:lblAlgn val="ctr"/>
        <c:lblOffset val="100"/>
      </c:catAx>
      <c:valAx>
        <c:axId val="54155520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4153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600" b="1"/>
          </a:pPr>
          <a:endParaRPr lang="id-ID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lineChart>
        <c:grouping val="standard"/>
        <c:ser>
          <c:idx val="0"/>
          <c:order val="0"/>
          <c:spPr>
            <a:ln w="38100"/>
          </c:spPr>
          <c:marker>
            <c:spPr>
              <a:ln w="38100"/>
            </c:spPr>
          </c:marker>
          <c:dLbls>
            <c:dLbl>
              <c:idx val="3"/>
              <c:layout/>
              <c:dLblPos val="b"/>
              <c:showVal val="1"/>
            </c:dLbl>
            <c:txPr>
              <a:bodyPr/>
              <a:lstStyle/>
              <a:p>
                <a:pPr>
                  <a:defRPr lang="en-US" sz="1800"/>
                </a:pPr>
                <a:endParaRPr lang="id-ID"/>
              </a:p>
            </c:txPr>
            <c:dLblPos val="t"/>
            <c:showVal val="1"/>
          </c:dLbls>
          <c:cat>
            <c:strRef>
              <c:f>'F500'!$G$5:$G$12</c:f>
              <c:strCache>
                <c:ptCount val="8"/>
                <c:pt idx="0">
                  <c:v>TEOLOGI (n=7)</c:v>
                </c:pt>
                <c:pt idx="1">
                  <c:v>MANAJEMEN (n=23)</c:v>
                </c:pt>
                <c:pt idx="2">
                  <c:v>AKUNTANSI (n=22)</c:v>
                </c:pt>
                <c:pt idx="3">
                  <c:v>ARSITEKTUR (n=23)</c:v>
                </c:pt>
                <c:pt idx="4">
                  <c:v>TEKNIK INFORMATIKA (n=71)</c:v>
                </c:pt>
                <c:pt idx="5">
                  <c:v>SISTEM INFORMASI (n=22)</c:v>
                </c:pt>
                <c:pt idx="6">
                  <c:v>DESAIN PRODUK (n=7)</c:v>
                </c:pt>
                <c:pt idx="7">
                  <c:v>BIOLOGI (n=16)</c:v>
                </c:pt>
              </c:strCache>
            </c:strRef>
          </c:cat>
          <c:val>
            <c:numRef>
              <c:f>'F500'!$L$5:$L$12</c:f>
              <c:numCache>
                <c:formatCode>####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marker val="1"/>
        <c:axId val="51676672"/>
        <c:axId val="51678208"/>
      </c:lineChart>
      <c:catAx>
        <c:axId val="516766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1678208"/>
        <c:crosses val="autoZero"/>
        <c:auto val="1"/>
        <c:lblAlgn val="ctr"/>
        <c:lblOffset val="100"/>
      </c:catAx>
      <c:valAx>
        <c:axId val="516782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51676672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lineChart>
        <c:grouping val="standard"/>
        <c:ser>
          <c:idx val="0"/>
          <c:order val="0"/>
          <c:tx>
            <c:strRef>
              <c:f>'F700'!$G$4</c:f>
              <c:strCache>
                <c:ptCount val="1"/>
                <c:pt idx="0">
                  <c:v>Perusahaan yang dilamar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t"/>
            <c:showVal val="1"/>
          </c:dLbls>
          <c:cat>
            <c:strRef>
              <c:f>'F700'!$D$5:$D$12</c:f>
              <c:strCache>
                <c:ptCount val="8"/>
                <c:pt idx="0">
                  <c:v>TEOLOGI (n=3)</c:v>
                </c:pt>
                <c:pt idx="1">
                  <c:v>MANAJEMEN (n=20)</c:v>
                </c:pt>
                <c:pt idx="2">
                  <c:v>AKUNTANSI (n=20)</c:v>
                </c:pt>
                <c:pt idx="3">
                  <c:v>ARSITEKTUR (n=21)</c:v>
                </c:pt>
                <c:pt idx="4">
                  <c:v>TEKNIK INFORMATIKA (n=67)</c:v>
                </c:pt>
                <c:pt idx="5">
                  <c:v>SISTEM INFORMASI (n=20)</c:v>
                </c:pt>
                <c:pt idx="6">
                  <c:v>DESAIN PRODUK (n=3)</c:v>
                </c:pt>
                <c:pt idx="7">
                  <c:v>BIOLOGI (n=14)</c:v>
                </c:pt>
              </c:strCache>
            </c:strRef>
          </c:cat>
          <c:val>
            <c:numRef>
              <c:f>'F700'!$G$5:$G$12</c:f>
              <c:numCache>
                <c:formatCode>####.0</c:formatCode>
                <c:ptCount val="8"/>
                <c:pt idx="0">
                  <c:v>2</c:v>
                </c:pt>
                <c:pt idx="1">
                  <c:v>6</c:v>
                </c:pt>
                <c:pt idx="2">
                  <c:v>6.5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20</c:v>
                </c:pt>
                <c:pt idx="7">
                  <c:v>8.5</c:v>
                </c:pt>
              </c:numCache>
            </c:numRef>
          </c:val>
        </c:ser>
        <c:ser>
          <c:idx val="1"/>
          <c:order val="1"/>
          <c:tx>
            <c:strRef>
              <c:f>'F700'!$H$4</c:f>
              <c:strCache>
                <c:ptCount val="1"/>
                <c:pt idx="0">
                  <c:v>Perusahaan yang merespon</c:v>
                </c:pt>
              </c:strCache>
            </c:strRef>
          </c:tx>
          <c:dLbls>
            <c:dLbl>
              <c:idx val="0"/>
              <c:layout/>
              <c:dLblPos val="r"/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dLblPos val="b"/>
            <c:showVal val="1"/>
          </c:dLbls>
          <c:cat>
            <c:strRef>
              <c:f>'F700'!$D$5:$D$12</c:f>
              <c:strCache>
                <c:ptCount val="8"/>
                <c:pt idx="0">
                  <c:v>TEOLOGI (n=3)</c:v>
                </c:pt>
                <c:pt idx="1">
                  <c:v>MANAJEMEN (n=20)</c:v>
                </c:pt>
                <c:pt idx="2">
                  <c:v>AKUNTANSI (n=20)</c:v>
                </c:pt>
                <c:pt idx="3">
                  <c:v>ARSITEKTUR (n=21)</c:v>
                </c:pt>
                <c:pt idx="4">
                  <c:v>TEKNIK INFORMATIKA (n=67)</c:v>
                </c:pt>
                <c:pt idx="5">
                  <c:v>SISTEM INFORMASI (n=20)</c:v>
                </c:pt>
                <c:pt idx="6">
                  <c:v>DESAIN PRODUK (n=3)</c:v>
                </c:pt>
                <c:pt idx="7">
                  <c:v>BIOLOGI (n=14)</c:v>
                </c:pt>
              </c:strCache>
            </c:strRef>
          </c:cat>
          <c:val>
            <c:numRef>
              <c:f>'F700'!$H$5:$H$12</c:f>
              <c:numCache>
                <c:formatCode>####.0</c:formatCode>
                <c:ptCount val="8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10</c:v>
                </c:pt>
                <c:pt idx="7">
                  <c:v>4.5</c:v>
                </c:pt>
              </c:numCache>
            </c:numRef>
          </c:val>
        </c:ser>
        <c:marker val="1"/>
        <c:axId val="50750976"/>
        <c:axId val="50752512"/>
      </c:lineChart>
      <c:catAx>
        <c:axId val="50750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300">
                <a:latin typeface="Arial Narrow" pitchFamily="34" charset="0"/>
              </a:defRPr>
            </a:pPr>
            <a:endParaRPr lang="id-ID"/>
          </a:p>
        </c:txPr>
        <c:crossAx val="50752512"/>
        <c:crosses val="autoZero"/>
        <c:auto val="1"/>
        <c:lblAlgn val="ctr"/>
        <c:lblOffset val="100"/>
      </c:catAx>
      <c:valAx>
        <c:axId val="50752512"/>
        <c:scaling>
          <c:orientation val="minMax"/>
        </c:scaling>
        <c:axPos val="l"/>
        <c:majorGridlines/>
        <c:numFmt formatCode="####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0750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600"/>
          </a:pPr>
          <a:endParaRPr lang="id-ID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US" sz="1800"/>
                </a:pPr>
                <a:endParaRPr lang="id-ID"/>
              </a:p>
            </c:txPr>
            <c:dLblPos val="outEnd"/>
            <c:showVal val="1"/>
            <c:showCatName val="1"/>
            <c:showLeaderLines val="1"/>
          </c:dLbls>
          <c:cat>
            <c:strRef>
              <c:f>'F08'!$E$20:$E$21</c:f>
              <c:strCache>
                <c:ptCount val="2"/>
                <c:pt idx="0">
                  <c:v>Bekerja (n=165)</c:v>
                </c:pt>
                <c:pt idx="1">
                  <c:v>Tidak Bekerja (n=56)</c:v>
                </c:pt>
              </c:strCache>
            </c:strRef>
          </c:cat>
          <c:val>
            <c:numRef>
              <c:f>'F08'!$G$20:$G$21</c:f>
              <c:numCache>
                <c:formatCode>0.0%</c:formatCode>
                <c:ptCount val="2"/>
                <c:pt idx="0">
                  <c:v>0.74660633484162897</c:v>
                </c:pt>
                <c:pt idx="1">
                  <c:v>0.25339366515837108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'F09'!$H$53:$H$57</c:f>
              <c:strCache>
                <c:ptCount val="5"/>
                <c:pt idx="0">
                  <c:v> Saya sibuk dengan keluarga dan anak-anak (n=2)</c:v>
                </c:pt>
                <c:pt idx="1">
                  <c:v> Saya menikah (n=11)</c:v>
                </c:pt>
                <c:pt idx="2">
                  <c:v> Saya sekarang sedang mencari pekerjaan (n=12)</c:v>
                </c:pt>
                <c:pt idx="3">
                  <c:v> Saya masih belajar/melanjutkan kuliah profesi atau pascasarjana (n=15)</c:v>
                </c:pt>
                <c:pt idx="4">
                  <c:v> Lainnya (n=59)</c:v>
                </c:pt>
              </c:strCache>
            </c:strRef>
          </c:cat>
          <c:val>
            <c:numRef>
              <c:f>'F09'!$I$53:$I$57</c:f>
              <c:numCache>
                <c:formatCode>0.0%</c:formatCode>
                <c:ptCount val="5"/>
                <c:pt idx="0">
                  <c:v>8.5106382978723579E-3</c:v>
                </c:pt>
                <c:pt idx="1">
                  <c:v>4.6808510638297871E-2</c:v>
                </c:pt>
                <c:pt idx="2">
                  <c:v>5.1063829787234054E-2</c:v>
                </c:pt>
                <c:pt idx="3">
                  <c:v>6.3829787234042562E-2</c:v>
                </c:pt>
                <c:pt idx="4">
                  <c:v>0.25106382978723402</c:v>
                </c:pt>
              </c:numCache>
            </c:numRef>
          </c:val>
        </c:ser>
        <c:gapWidth val="75"/>
        <c:overlap val="-25"/>
        <c:axId val="51356416"/>
        <c:axId val="51357952"/>
      </c:barChart>
      <c:catAx>
        <c:axId val="51356416"/>
        <c:scaling>
          <c:orientation val="minMax"/>
        </c:scaling>
        <c:axPos val="l"/>
        <c:majorTickMark val="in"/>
        <c:tickLblPos val="nextTo"/>
        <c:txPr>
          <a:bodyPr anchor="t" anchorCtr="1"/>
          <a:lstStyle/>
          <a:p>
            <a:pPr>
              <a:defRPr lang="en-US" sz="1800">
                <a:latin typeface="Arial Narrow" pitchFamily="34" charset="0"/>
              </a:defRPr>
            </a:pPr>
            <a:endParaRPr lang="id-ID"/>
          </a:p>
        </c:txPr>
        <c:crossAx val="51357952"/>
        <c:crosses val="autoZero"/>
        <c:lblAlgn val="ctr"/>
        <c:lblOffset val="100"/>
      </c:catAx>
      <c:valAx>
        <c:axId val="51357952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135641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'F10'!$E$25:$E$29</c:f>
              <c:strCache>
                <c:ptCount val="5"/>
                <c:pt idx="0">
                  <c:v>Ya, saya akan mulai bekerja dalam 2 minggu ke depan (n=1)</c:v>
                </c:pt>
                <c:pt idx="1">
                  <c:v>Tidak, tapi saya sedang menunggu hasil lamaran kerja (n=2)</c:v>
                </c:pt>
                <c:pt idx="2">
                  <c:v>Lainnya (n=6)</c:v>
                </c:pt>
                <c:pt idx="3">
                  <c:v>Ya, tapi saya belum pasti akan bekerja dalam 2 minggu ke depan (n=9)</c:v>
                </c:pt>
                <c:pt idx="4">
                  <c:v>Tidak (n=66)</c:v>
                </c:pt>
              </c:strCache>
            </c:strRef>
          </c:cat>
          <c:val>
            <c:numRef>
              <c:f>'F10'!$F$25:$F$29</c:f>
              <c:numCache>
                <c:formatCode>####.0%</c:formatCode>
                <c:ptCount val="5"/>
                <c:pt idx="0">
                  <c:v>1.1904761904761921E-2</c:v>
                </c:pt>
                <c:pt idx="1">
                  <c:v>2.3809523809523812E-2</c:v>
                </c:pt>
                <c:pt idx="2">
                  <c:v>7.1428571428571438E-2</c:v>
                </c:pt>
                <c:pt idx="3">
                  <c:v>0.10714285714285714</c:v>
                </c:pt>
                <c:pt idx="4">
                  <c:v>0.78571428571428559</c:v>
                </c:pt>
              </c:numCache>
            </c:numRef>
          </c:val>
        </c:ser>
        <c:axId val="52766592"/>
        <c:axId val="52768128"/>
      </c:barChart>
      <c:catAx>
        <c:axId val="5276659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800">
                <a:latin typeface="Arial Narrow" pitchFamily="34" charset="0"/>
              </a:defRPr>
            </a:pPr>
            <a:endParaRPr lang="id-ID"/>
          </a:p>
        </c:txPr>
        <c:crossAx val="52768128"/>
        <c:crosses val="autoZero"/>
        <c:auto val="1"/>
        <c:lblAlgn val="ctr"/>
        <c:lblOffset val="100"/>
      </c:catAx>
      <c:valAx>
        <c:axId val="52768128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400"/>
            </a:pPr>
            <a:endParaRPr lang="id-ID"/>
          </a:p>
        </c:txPr>
        <c:crossAx val="52766592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'F11'!$E$25:$E$29</c:f>
              <c:strCache>
                <c:ptCount val="5"/>
                <c:pt idx="0">
                  <c:v>Instansi pemerintah (BUMN) (n=13)</c:v>
                </c:pt>
                <c:pt idx="1">
                  <c:v>Organisasi Non-Profit/LSM (n=8)</c:v>
                </c:pt>
                <c:pt idx="2">
                  <c:v>Perusahaan Swasta (n=156)</c:v>
                </c:pt>
                <c:pt idx="3">
                  <c:v>Wiraswasta (n=24)</c:v>
                </c:pt>
                <c:pt idx="4">
                  <c:v>Lainnya (n=9)</c:v>
                </c:pt>
              </c:strCache>
            </c:strRef>
          </c:cat>
          <c:val>
            <c:numRef>
              <c:f>'F11'!$F$25:$F$29</c:f>
              <c:numCache>
                <c:formatCode>####.0%</c:formatCode>
                <c:ptCount val="5"/>
                <c:pt idx="0">
                  <c:v>6.1904761904761914E-2</c:v>
                </c:pt>
                <c:pt idx="1">
                  <c:v>3.8095238095238092E-2</c:v>
                </c:pt>
                <c:pt idx="2">
                  <c:v>0.74285714285714288</c:v>
                </c:pt>
                <c:pt idx="3">
                  <c:v>0.11428571428571453</c:v>
                </c:pt>
                <c:pt idx="4">
                  <c:v>4.2857142857142913E-2</c:v>
                </c:pt>
              </c:numCache>
            </c:numRef>
          </c:val>
        </c:ser>
        <c:gapWidth val="75"/>
        <c:overlap val="-25"/>
        <c:axId val="52784128"/>
        <c:axId val="52806400"/>
      </c:barChart>
      <c:catAx>
        <c:axId val="52784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>
                <a:latin typeface="Arial Narrow" pitchFamily="34" charset="0"/>
              </a:defRPr>
            </a:pPr>
            <a:endParaRPr lang="id-ID"/>
          </a:p>
        </c:txPr>
        <c:crossAx val="52806400"/>
        <c:crosses val="autoZero"/>
        <c:auto val="1"/>
        <c:lblAlgn val="ctr"/>
        <c:lblOffset val="100"/>
      </c:catAx>
      <c:valAx>
        <c:axId val="528064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600"/>
            </a:pPr>
            <a:endParaRPr lang="id-ID"/>
          </a:p>
        </c:txPr>
        <c:crossAx val="5278412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600"/>
                </a:pPr>
                <a:endParaRPr lang="id-ID"/>
              </a:p>
            </c:txPr>
            <c:showVal val="1"/>
          </c:dLbls>
          <c:cat>
            <c:strRef>
              <c:f>Sheet3!$C$2:$C$4</c:f>
              <c:strCache>
                <c:ptCount val="3"/>
                <c:pt idx="0">
                  <c:v>Jasa kegiatan sosial di dalam panti</c:v>
                </c:pt>
                <c:pt idx="1">
                  <c:v>Jasa pendidikan</c:v>
                </c:pt>
                <c:pt idx="2">
                  <c:v>Pendeta / Pastur / Rohaniwan</c:v>
                </c:pt>
              </c:strCache>
            </c:strRef>
          </c:cat>
          <c:val>
            <c:numRef>
              <c:f>Sheet3!$D$2:$D$4</c:f>
              <c:numCache>
                <c:formatCode>####.0%</c:formatCode>
                <c:ptCount val="3"/>
                <c:pt idx="0">
                  <c:v>0.18181818181818207</c:v>
                </c:pt>
                <c:pt idx="1">
                  <c:v>9.0909090909091064E-2</c:v>
                </c:pt>
                <c:pt idx="2">
                  <c:v>0.72727272727272729</c:v>
                </c:pt>
              </c:numCache>
            </c:numRef>
          </c:val>
        </c:ser>
        <c:axId val="52969856"/>
        <c:axId val="52971392"/>
      </c:barChart>
      <c:catAx>
        <c:axId val="5296985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>
                <a:latin typeface="Arial Narrow" pitchFamily="34" charset="0"/>
              </a:defRPr>
            </a:pPr>
            <a:endParaRPr lang="id-ID"/>
          </a:p>
        </c:txPr>
        <c:crossAx val="52971392"/>
        <c:crosses val="autoZero"/>
        <c:auto val="1"/>
        <c:lblAlgn val="ctr"/>
        <c:lblOffset val="100"/>
      </c:catAx>
      <c:valAx>
        <c:axId val="52971392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.0%" sourceLinked="1"/>
        <c:tickLblPos val="nextTo"/>
        <c:txPr>
          <a:bodyPr/>
          <a:lstStyle/>
          <a:p>
            <a:pPr>
              <a:defRPr lang="en-US" sz="1600"/>
            </a:pPr>
            <a:endParaRPr lang="id-ID"/>
          </a:p>
        </c:txPr>
        <c:crossAx val="5296985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2C92A-3D19-4C6D-B40E-E0D5F38FF63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D3EAA43-0FF7-471C-A06D-3D5BDCFFDBEC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46D36D02-F293-4597-99D7-258F63EE99CC}" type="parTrans" cxnId="{62FD1D29-D4CE-4BE2-94F0-61359B901554}">
      <dgm:prSet/>
      <dgm:spPr/>
      <dgm:t>
        <a:bodyPr/>
        <a:lstStyle/>
        <a:p>
          <a:endParaRPr lang="id-ID"/>
        </a:p>
      </dgm:t>
    </dgm:pt>
    <dgm:pt modelId="{1260B859-ED09-4B99-9F34-BBBC2E5865B8}" type="sibTrans" cxnId="{62FD1D29-D4CE-4BE2-94F0-61359B901554}">
      <dgm:prSet/>
      <dgm:spPr/>
      <dgm:t>
        <a:bodyPr/>
        <a:lstStyle/>
        <a:p>
          <a:endParaRPr lang="id-ID"/>
        </a:p>
      </dgm:t>
    </dgm:pt>
    <dgm:pt modelId="{E46C5D19-0D46-430A-8B74-3135B8E9CB03}">
      <dgm:prSet phldrT="[Text]" custT="1"/>
      <dgm:spPr/>
      <dgm:t>
        <a:bodyPr/>
        <a:lstStyle/>
        <a:p>
          <a:r>
            <a:rPr lang="en-US" sz="2800" b="1" dirty="0" smtClean="0"/>
            <a:t>TIM PENELITI</a:t>
          </a:r>
          <a:r>
            <a:rPr lang="id-ID" sz="1900" b="1" dirty="0" smtClean="0"/>
            <a:t/>
          </a:r>
          <a:br>
            <a:rPr lang="id-ID" sz="1900" b="1" dirty="0" smtClean="0"/>
          </a:br>
          <a:r>
            <a:rPr lang="en-US" sz="1900" dirty="0" err="1" smtClean="0"/>
            <a:t>Pembentukan</a:t>
          </a:r>
          <a:r>
            <a:rPr lang="en-US" sz="1900" dirty="0" smtClean="0"/>
            <a:t> Tim Tracer study</a:t>
          </a:r>
          <a:endParaRPr lang="id-ID" sz="1900" dirty="0"/>
        </a:p>
      </dgm:t>
    </dgm:pt>
    <dgm:pt modelId="{BCE7FA68-C6FE-41DA-A043-45945B3E80A5}" type="parTrans" cxnId="{144E8E20-011E-4C8C-8E8F-2F23C8AA7946}">
      <dgm:prSet/>
      <dgm:spPr/>
      <dgm:t>
        <a:bodyPr/>
        <a:lstStyle/>
        <a:p>
          <a:endParaRPr lang="id-ID"/>
        </a:p>
      </dgm:t>
    </dgm:pt>
    <dgm:pt modelId="{E6D5DCC3-0605-4D82-9B3F-25B422D33D3A}" type="sibTrans" cxnId="{144E8E20-011E-4C8C-8E8F-2F23C8AA7946}">
      <dgm:prSet/>
      <dgm:spPr/>
      <dgm:t>
        <a:bodyPr/>
        <a:lstStyle/>
        <a:p>
          <a:endParaRPr lang="id-ID"/>
        </a:p>
      </dgm:t>
    </dgm:pt>
    <dgm:pt modelId="{CE7166B4-2A77-4B92-9043-F886BADA1D15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CC8F01B5-050E-424A-B558-5431597FF0A0}" type="parTrans" cxnId="{0A507B05-2A01-4184-A780-F9AD523A28B4}">
      <dgm:prSet/>
      <dgm:spPr/>
      <dgm:t>
        <a:bodyPr/>
        <a:lstStyle/>
        <a:p>
          <a:endParaRPr lang="id-ID"/>
        </a:p>
      </dgm:t>
    </dgm:pt>
    <dgm:pt modelId="{D9075F17-CD19-49AF-9885-B52CF0B4A77A}" type="sibTrans" cxnId="{0A507B05-2A01-4184-A780-F9AD523A28B4}">
      <dgm:prSet/>
      <dgm:spPr/>
      <dgm:t>
        <a:bodyPr/>
        <a:lstStyle/>
        <a:p>
          <a:endParaRPr lang="id-ID"/>
        </a:p>
      </dgm:t>
    </dgm:pt>
    <dgm:pt modelId="{37035862-E817-4B11-B72F-673DB234FABB}">
      <dgm:prSet phldrT="[Text]" custT="1"/>
      <dgm:spPr/>
      <dgm:t>
        <a:bodyPr/>
        <a:lstStyle/>
        <a:p>
          <a:r>
            <a:rPr lang="en-US" sz="2800" b="1" dirty="0" smtClean="0"/>
            <a:t>DATA BASE ALUMNI</a:t>
          </a:r>
          <a:r>
            <a:rPr lang="id-ID" sz="2800" b="1" dirty="0" smtClean="0"/>
            <a:t/>
          </a:r>
          <a:br>
            <a:rPr lang="id-ID" sz="2800" b="1" dirty="0" smtClean="0"/>
          </a:br>
          <a:r>
            <a:rPr lang="en-US" sz="1900" b="0" dirty="0" err="1" smtClean="0"/>
            <a:t>Menentukan</a:t>
          </a:r>
          <a:r>
            <a:rPr lang="en-US" sz="1900" b="0" dirty="0" smtClean="0"/>
            <a:t> target </a:t>
          </a:r>
          <a:r>
            <a:rPr lang="en-US" sz="1900" b="0" dirty="0" err="1" smtClean="0"/>
            <a:t>populasi</a:t>
          </a:r>
          <a:r>
            <a:rPr lang="en-US" sz="1900" b="0" dirty="0" smtClean="0"/>
            <a:t>; </a:t>
          </a:r>
          <a:r>
            <a:rPr lang="en-US" sz="1900" b="0" dirty="0" err="1" smtClean="0"/>
            <a:t>chek</a:t>
          </a:r>
          <a:r>
            <a:rPr lang="en-US" sz="1900" b="0" dirty="0" smtClean="0"/>
            <a:t>  </a:t>
          </a:r>
          <a:r>
            <a:rPr lang="en-US" sz="1900" b="0" dirty="0" err="1" smtClean="0"/>
            <a:t>sistem</a:t>
          </a:r>
          <a:r>
            <a:rPr lang="en-US" sz="1900" b="0" dirty="0" smtClean="0"/>
            <a:t> data base</a:t>
          </a:r>
          <a:endParaRPr lang="id-ID" sz="1900" dirty="0"/>
        </a:p>
      </dgm:t>
    </dgm:pt>
    <dgm:pt modelId="{7457C87A-A5D3-4089-93E6-D121E9B758B9}" type="parTrans" cxnId="{5195838E-D356-4685-B287-8444CA0D83A3}">
      <dgm:prSet/>
      <dgm:spPr/>
      <dgm:t>
        <a:bodyPr/>
        <a:lstStyle/>
        <a:p>
          <a:endParaRPr lang="id-ID"/>
        </a:p>
      </dgm:t>
    </dgm:pt>
    <dgm:pt modelId="{5D157AAC-DDB6-41B5-A41C-89A9C2B15F3C}" type="sibTrans" cxnId="{5195838E-D356-4685-B287-8444CA0D83A3}">
      <dgm:prSet/>
      <dgm:spPr/>
      <dgm:t>
        <a:bodyPr/>
        <a:lstStyle/>
        <a:p>
          <a:endParaRPr lang="id-ID"/>
        </a:p>
      </dgm:t>
    </dgm:pt>
    <dgm:pt modelId="{05033FD9-98CC-479E-B702-53EF094127AA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ABD76BC3-C361-4585-929C-8B4F81F7ACBE}" type="parTrans" cxnId="{B459442E-F93F-4D7F-8CBC-F8C6736D7A71}">
      <dgm:prSet/>
      <dgm:spPr/>
      <dgm:t>
        <a:bodyPr/>
        <a:lstStyle/>
        <a:p>
          <a:endParaRPr lang="id-ID"/>
        </a:p>
      </dgm:t>
    </dgm:pt>
    <dgm:pt modelId="{AA2485D0-93D6-4EE9-AEB3-E9B2A3538302}" type="sibTrans" cxnId="{B459442E-F93F-4D7F-8CBC-F8C6736D7A71}">
      <dgm:prSet/>
      <dgm:spPr/>
      <dgm:t>
        <a:bodyPr/>
        <a:lstStyle/>
        <a:p>
          <a:endParaRPr lang="id-ID"/>
        </a:p>
      </dgm:t>
    </dgm:pt>
    <dgm:pt modelId="{772CFFEE-E8CA-460E-96D3-B0A06980B9AF}">
      <dgm:prSet phldrT="[Text]" custT="1"/>
      <dgm:spPr/>
      <dgm:t>
        <a:bodyPr/>
        <a:lstStyle/>
        <a:p>
          <a:r>
            <a:rPr lang="en-US" sz="2800" b="1" dirty="0" smtClean="0"/>
            <a:t>LOKAKARYA/WORKSHOP</a:t>
          </a:r>
          <a:r>
            <a:rPr lang="id-ID" sz="1900" b="1" dirty="0" smtClean="0"/>
            <a:t/>
          </a:r>
          <a:br>
            <a:rPr lang="id-ID" sz="1900" b="1" dirty="0" smtClean="0"/>
          </a:br>
          <a:r>
            <a:rPr lang="en-US" sz="1900" b="0" dirty="0" err="1" smtClean="0"/>
            <a:t>Melibatkan</a:t>
          </a:r>
          <a:r>
            <a:rPr lang="en-US" sz="1900" b="0" dirty="0" smtClean="0"/>
            <a:t> </a:t>
          </a:r>
          <a:r>
            <a:rPr lang="en-US" sz="1900" b="0" dirty="0" err="1" smtClean="0"/>
            <a:t>Fakultas</a:t>
          </a:r>
          <a:r>
            <a:rPr lang="en-US" sz="1900" b="0" dirty="0" smtClean="0"/>
            <a:t> </a:t>
          </a:r>
          <a:r>
            <a:rPr lang="en-US" sz="1900" b="0" dirty="0" err="1" smtClean="0"/>
            <a:t>dalam</a:t>
          </a:r>
          <a:r>
            <a:rPr lang="en-US" sz="1900" b="0" dirty="0" smtClean="0"/>
            <a:t> </a:t>
          </a:r>
          <a:r>
            <a:rPr lang="en-US" sz="1900" dirty="0" err="1" smtClean="0"/>
            <a:t>Pengembangan</a:t>
          </a:r>
          <a:r>
            <a:rPr lang="en-US" sz="1900" dirty="0" smtClean="0"/>
            <a:t>/</a:t>
          </a:r>
          <a:r>
            <a:rPr lang="en-US" sz="1900" dirty="0" err="1" smtClean="0"/>
            <a:t>perbaikan</a:t>
          </a:r>
          <a:r>
            <a:rPr lang="en-US" sz="1900" dirty="0" smtClean="0"/>
            <a:t> </a:t>
          </a:r>
          <a:r>
            <a:rPr lang="en-US" sz="1900" dirty="0" err="1" smtClean="0"/>
            <a:t>kuesioner;koordinasi</a:t>
          </a:r>
          <a:r>
            <a:rPr lang="en-US" sz="1900" dirty="0" smtClean="0"/>
            <a:t> </a:t>
          </a:r>
          <a:r>
            <a:rPr lang="en-US" sz="1900" dirty="0" err="1" smtClean="0"/>
            <a:t>pengumpulan</a:t>
          </a:r>
          <a:r>
            <a:rPr lang="en-US" sz="1900" dirty="0" smtClean="0"/>
            <a:t> </a:t>
          </a:r>
          <a:r>
            <a:rPr lang="en-US" sz="1900" dirty="0" err="1" smtClean="0"/>
            <a:t>data,sosialisasi</a:t>
          </a:r>
          <a:r>
            <a:rPr lang="en-US" sz="1900" dirty="0" smtClean="0"/>
            <a:t> TS.</a:t>
          </a:r>
          <a:endParaRPr lang="id-ID" sz="1900" dirty="0"/>
        </a:p>
      </dgm:t>
    </dgm:pt>
    <dgm:pt modelId="{B6884DE4-2DE0-4BFD-AD71-0A2C34462A82}" type="parTrans" cxnId="{71493906-2A78-4DE1-B777-E0A3D34A5855}">
      <dgm:prSet/>
      <dgm:spPr/>
      <dgm:t>
        <a:bodyPr/>
        <a:lstStyle/>
        <a:p>
          <a:endParaRPr lang="id-ID"/>
        </a:p>
      </dgm:t>
    </dgm:pt>
    <dgm:pt modelId="{7033DDAC-15CB-4526-99E3-16BC3A3DE09B}" type="sibTrans" cxnId="{71493906-2A78-4DE1-B777-E0A3D34A5855}">
      <dgm:prSet/>
      <dgm:spPr/>
      <dgm:t>
        <a:bodyPr/>
        <a:lstStyle/>
        <a:p>
          <a:endParaRPr lang="id-ID"/>
        </a:p>
      </dgm:t>
    </dgm:pt>
    <dgm:pt modelId="{98DF0430-0327-4F5F-B320-13DD82FB15EA}">
      <dgm:prSet phldrT="[Text]" custT="1"/>
      <dgm:spPr/>
      <dgm:t>
        <a:bodyPr/>
        <a:lstStyle/>
        <a:p>
          <a:r>
            <a:rPr lang="en-US" sz="2400" b="0" dirty="0" smtClean="0"/>
            <a:t>4</a:t>
          </a:r>
          <a:endParaRPr lang="id-ID" sz="2400" b="0" dirty="0"/>
        </a:p>
      </dgm:t>
    </dgm:pt>
    <dgm:pt modelId="{EBA46F07-0590-42EA-876A-AC9611C576E5}" type="parTrans" cxnId="{74ED6812-EDEE-4475-9095-BD11E8FA9C40}">
      <dgm:prSet/>
      <dgm:spPr/>
      <dgm:t>
        <a:bodyPr/>
        <a:lstStyle/>
        <a:p>
          <a:endParaRPr lang="id-ID"/>
        </a:p>
      </dgm:t>
    </dgm:pt>
    <dgm:pt modelId="{E6554AB5-32B4-4C98-AC79-2E33B1553F42}" type="sibTrans" cxnId="{74ED6812-EDEE-4475-9095-BD11E8FA9C40}">
      <dgm:prSet/>
      <dgm:spPr/>
      <dgm:t>
        <a:bodyPr/>
        <a:lstStyle/>
        <a:p>
          <a:endParaRPr lang="id-ID"/>
        </a:p>
      </dgm:t>
    </dgm:pt>
    <dgm:pt modelId="{903A7D21-546B-4B1D-BD69-784406E0801E}">
      <dgm:prSet phldrT="[Text]" custT="1"/>
      <dgm:spPr/>
      <dgm:t>
        <a:bodyPr/>
        <a:lstStyle/>
        <a:p>
          <a:r>
            <a:rPr lang="en-US" sz="2800" b="1" dirty="0" smtClean="0"/>
            <a:t>RISET</a:t>
          </a:r>
          <a:endParaRPr lang="id-ID" sz="2800" b="1" dirty="0"/>
        </a:p>
      </dgm:t>
    </dgm:pt>
    <dgm:pt modelId="{83C8E4C9-52D2-4DA2-B9F3-C1ED7DF0BC6F}" type="parTrans" cxnId="{0824C221-C55A-4CD4-88F7-D4C713601B7A}">
      <dgm:prSet/>
      <dgm:spPr/>
      <dgm:t>
        <a:bodyPr/>
        <a:lstStyle/>
        <a:p>
          <a:endParaRPr lang="en-US"/>
        </a:p>
      </dgm:t>
    </dgm:pt>
    <dgm:pt modelId="{1F01C0FA-8665-4D41-81C3-B2148A9C5E56}" type="sibTrans" cxnId="{0824C221-C55A-4CD4-88F7-D4C713601B7A}">
      <dgm:prSet/>
      <dgm:spPr/>
      <dgm:t>
        <a:bodyPr/>
        <a:lstStyle/>
        <a:p>
          <a:endParaRPr lang="en-US"/>
        </a:p>
      </dgm:t>
    </dgm:pt>
    <dgm:pt modelId="{6A9072E5-16E0-4B75-8AD9-A8AA6298457D}">
      <dgm:prSet phldrT="[Text]" custT="1"/>
      <dgm:spPr/>
      <dgm:t>
        <a:bodyPr/>
        <a:lstStyle/>
        <a:p>
          <a:r>
            <a:rPr lang="en-US" sz="1800" b="0" dirty="0" err="1" smtClean="0"/>
            <a:t>Menentukan</a:t>
          </a:r>
          <a:r>
            <a:rPr lang="en-US" sz="1800" b="0" dirty="0" smtClean="0"/>
            <a:t> </a:t>
          </a:r>
          <a:r>
            <a:rPr lang="en-US" sz="1800" b="0" dirty="0" err="1" smtClean="0"/>
            <a:t>alat</a:t>
          </a:r>
          <a:r>
            <a:rPr lang="en-US" sz="1800" b="0" dirty="0" smtClean="0"/>
            <a:t>, </a:t>
          </a:r>
          <a:r>
            <a:rPr lang="en-US" sz="1800" b="0" dirty="0" err="1" smtClean="0"/>
            <a:t>dan</a:t>
          </a:r>
          <a:r>
            <a:rPr lang="en-US" sz="1800" b="0" dirty="0" smtClean="0"/>
            <a:t> </a:t>
          </a:r>
          <a:r>
            <a:rPr lang="en-US" sz="1800" b="0" dirty="0" err="1" smtClean="0"/>
            <a:t>surat</a:t>
          </a:r>
          <a:r>
            <a:rPr lang="en-US" sz="1800" b="0" dirty="0" smtClean="0"/>
            <a:t> </a:t>
          </a:r>
          <a:r>
            <a:rPr lang="en-US" sz="1800" b="0" dirty="0" err="1" smtClean="0"/>
            <a:t>menyurat</a:t>
          </a:r>
          <a:endParaRPr lang="id-ID" sz="2800" b="1" dirty="0"/>
        </a:p>
      </dgm:t>
    </dgm:pt>
    <dgm:pt modelId="{538F91A3-6EDB-48C8-8BEC-74DA15256D0C}" type="parTrans" cxnId="{331E229B-1413-4FA2-98A4-415774E1B3AC}">
      <dgm:prSet/>
      <dgm:spPr/>
    </dgm:pt>
    <dgm:pt modelId="{47123CB8-EB8C-43E1-B101-3499CBFC6042}" type="sibTrans" cxnId="{331E229B-1413-4FA2-98A4-415774E1B3AC}">
      <dgm:prSet/>
      <dgm:spPr/>
    </dgm:pt>
    <dgm:pt modelId="{BBF707EB-A674-42E6-B32A-BB6E9859639C}" type="pres">
      <dgm:prSet presAssocID="{7012C92A-3D19-4C6D-B40E-E0D5F38FF6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253570E-3C08-49B7-92A7-611F711B8C80}" type="pres">
      <dgm:prSet presAssocID="{2D3EAA43-0FF7-471C-A06D-3D5BDCFFDBEC}" presName="composite" presStyleCnt="0"/>
      <dgm:spPr/>
      <dgm:t>
        <a:bodyPr/>
        <a:lstStyle/>
        <a:p>
          <a:endParaRPr lang="en-US"/>
        </a:p>
      </dgm:t>
    </dgm:pt>
    <dgm:pt modelId="{D36EA63C-C672-4B6A-8CE5-DFC1AE44244D}" type="pres">
      <dgm:prSet presAssocID="{2D3EAA43-0FF7-471C-A06D-3D5BDCFFDBE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28F675-1E24-4931-A074-2894B3FDEBD9}" type="pres">
      <dgm:prSet presAssocID="{2D3EAA43-0FF7-471C-A06D-3D5BDCFFDBE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F50A1B-C671-4B0E-97A8-990340B0BA6A}" type="pres">
      <dgm:prSet presAssocID="{1260B859-ED09-4B99-9F34-BBBC2E5865B8}" presName="sp" presStyleCnt="0"/>
      <dgm:spPr/>
      <dgm:t>
        <a:bodyPr/>
        <a:lstStyle/>
        <a:p>
          <a:endParaRPr lang="en-US"/>
        </a:p>
      </dgm:t>
    </dgm:pt>
    <dgm:pt modelId="{787EB101-F2A4-4A36-B9AB-26C935DF4839}" type="pres">
      <dgm:prSet presAssocID="{CE7166B4-2A77-4B92-9043-F886BADA1D15}" presName="composite" presStyleCnt="0"/>
      <dgm:spPr/>
      <dgm:t>
        <a:bodyPr/>
        <a:lstStyle/>
        <a:p>
          <a:endParaRPr lang="en-US"/>
        </a:p>
      </dgm:t>
    </dgm:pt>
    <dgm:pt modelId="{456DAC4A-61CF-4996-91D1-E680DCA2276F}" type="pres">
      <dgm:prSet presAssocID="{CE7166B4-2A77-4B92-9043-F886BADA1D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9E606E-B6E0-422A-A091-74AD1BEA9BFA}" type="pres">
      <dgm:prSet presAssocID="{CE7166B4-2A77-4B92-9043-F886BADA1D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5E8C61-1FAE-4534-9C88-E02415DC63CF}" type="pres">
      <dgm:prSet presAssocID="{D9075F17-CD19-49AF-9885-B52CF0B4A77A}" presName="sp" presStyleCnt="0"/>
      <dgm:spPr/>
      <dgm:t>
        <a:bodyPr/>
        <a:lstStyle/>
        <a:p>
          <a:endParaRPr lang="en-US"/>
        </a:p>
      </dgm:t>
    </dgm:pt>
    <dgm:pt modelId="{E509F176-7DEC-42BE-89BB-3043A010F06C}" type="pres">
      <dgm:prSet presAssocID="{05033FD9-98CC-479E-B702-53EF094127AA}" presName="composite" presStyleCnt="0"/>
      <dgm:spPr/>
      <dgm:t>
        <a:bodyPr/>
        <a:lstStyle/>
        <a:p>
          <a:endParaRPr lang="en-US"/>
        </a:p>
      </dgm:t>
    </dgm:pt>
    <dgm:pt modelId="{AD84E2E4-3DEF-4DC5-B8E4-1E1BED6EED25}" type="pres">
      <dgm:prSet presAssocID="{05033FD9-98CC-479E-B702-53EF094127A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171265-B4C9-4ABA-89E4-1521D35E9FA4}" type="pres">
      <dgm:prSet presAssocID="{05033FD9-98CC-479E-B702-53EF094127A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162C62-57F4-45B3-9F2A-152057CC9418}" type="pres">
      <dgm:prSet presAssocID="{AA2485D0-93D6-4EE9-AEB3-E9B2A3538302}" presName="sp" presStyleCnt="0"/>
      <dgm:spPr/>
      <dgm:t>
        <a:bodyPr/>
        <a:lstStyle/>
        <a:p>
          <a:endParaRPr lang="en-US"/>
        </a:p>
      </dgm:t>
    </dgm:pt>
    <dgm:pt modelId="{EB2F6F21-8080-45D4-BDD1-49132CA63021}" type="pres">
      <dgm:prSet presAssocID="{98DF0430-0327-4F5F-B320-13DD82FB15EA}" presName="composite" presStyleCnt="0"/>
      <dgm:spPr/>
      <dgm:t>
        <a:bodyPr/>
        <a:lstStyle/>
        <a:p>
          <a:endParaRPr lang="en-US"/>
        </a:p>
      </dgm:t>
    </dgm:pt>
    <dgm:pt modelId="{6E65037C-B26D-4D50-B854-900243FEFD44}" type="pres">
      <dgm:prSet presAssocID="{98DF0430-0327-4F5F-B320-13DD82FB15E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1796-3FA7-4A4C-84F3-40F4C669F399}" type="pres">
      <dgm:prSet presAssocID="{98DF0430-0327-4F5F-B320-13DD82FB15E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9442E-F93F-4D7F-8CBC-F8C6736D7A71}" srcId="{7012C92A-3D19-4C6D-B40E-E0D5F38FF637}" destId="{05033FD9-98CC-479E-B702-53EF094127AA}" srcOrd="2" destOrd="0" parTransId="{ABD76BC3-C361-4585-929C-8B4F81F7ACBE}" sibTransId="{AA2485D0-93D6-4EE9-AEB3-E9B2A3538302}"/>
    <dgm:cxn modelId="{0824C221-C55A-4CD4-88F7-D4C713601B7A}" srcId="{98DF0430-0327-4F5F-B320-13DD82FB15EA}" destId="{903A7D21-546B-4B1D-BD69-784406E0801E}" srcOrd="0" destOrd="0" parTransId="{83C8E4C9-52D2-4DA2-B9F3-C1ED7DF0BC6F}" sibTransId="{1F01C0FA-8665-4D41-81C3-B2148A9C5E56}"/>
    <dgm:cxn modelId="{74ED6812-EDEE-4475-9095-BD11E8FA9C40}" srcId="{7012C92A-3D19-4C6D-B40E-E0D5F38FF637}" destId="{98DF0430-0327-4F5F-B320-13DD82FB15EA}" srcOrd="3" destOrd="0" parTransId="{EBA46F07-0590-42EA-876A-AC9611C576E5}" sibTransId="{E6554AB5-32B4-4C98-AC79-2E33B1553F42}"/>
    <dgm:cxn modelId="{0A507B05-2A01-4184-A780-F9AD523A28B4}" srcId="{7012C92A-3D19-4C6D-B40E-E0D5F38FF637}" destId="{CE7166B4-2A77-4B92-9043-F886BADA1D15}" srcOrd="1" destOrd="0" parTransId="{CC8F01B5-050E-424A-B558-5431597FF0A0}" sibTransId="{D9075F17-CD19-49AF-9885-B52CF0B4A77A}"/>
    <dgm:cxn modelId="{331E229B-1413-4FA2-98A4-415774E1B3AC}" srcId="{98DF0430-0327-4F5F-B320-13DD82FB15EA}" destId="{6A9072E5-16E0-4B75-8AD9-A8AA6298457D}" srcOrd="1" destOrd="0" parTransId="{538F91A3-6EDB-48C8-8BEC-74DA15256D0C}" sibTransId="{47123CB8-EB8C-43E1-B101-3499CBFC6042}"/>
    <dgm:cxn modelId="{71493906-2A78-4DE1-B777-E0A3D34A5855}" srcId="{05033FD9-98CC-479E-B702-53EF094127AA}" destId="{772CFFEE-E8CA-460E-96D3-B0A06980B9AF}" srcOrd="0" destOrd="0" parTransId="{B6884DE4-2DE0-4BFD-AD71-0A2C34462A82}" sibTransId="{7033DDAC-15CB-4526-99E3-16BC3A3DE09B}"/>
    <dgm:cxn modelId="{3C53E233-4BEB-4D3F-9E37-247B51F54292}" type="presOf" srcId="{2D3EAA43-0FF7-471C-A06D-3D5BDCFFDBEC}" destId="{D36EA63C-C672-4B6A-8CE5-DFC1AE44244D}" srcOrd="0" destOrd="0" presId="urn:microsoft.com/office/officeart/2005/8/layout/chevron2"/>
    <dgm:cxn modelId="{A15C88F3-F2B7-43FD-9B7C-38E4F7D2ECE2}" type="presOf" srcId="{6A9072E5-16E0-4B75-8AD9-A8AA6298457D}" destId="{A5861796-3FA7-4A4C-84F3-40F4C669F399}" srcOrd="0" destOrd="1" presId="urn:microsoft.com/office/officeart/2005/8/layout/chevron2"/>
    <dgm:cxn modelId="{62FD1D29-D4CE-4BE2-94F0-61359B901554}" srcId="{7012C92A-3D19-4C6D-B40E-E0D5F38FF637}" destId="{2D3EAA43-0FF7-471C-A06D-3D5BDCFFDBEC}" srcOrd="0" destOrd="0" parTransId="{46D36D02-F293-4597-99D7-258F63EE99CC}" sibTransId="{1260B859-ED09-4B99-9F34-BBBC2E5865B8}"/>
    <dgm:cxn modelId="{1CA9441E-093A-484B-AFF9-CD631F480FB9}" type="presOf" srcId="{05033FD9-98CC-479E-B702-53EF094127AA}" destId="{AD84E2E4-3DEF-4DC5-B8E4-1E1BED6EED25}" srcOrd="0" destOrd="0" presId="urn:microsoft.com/office/officeart/2005/8/layout/chevron2"/>
    <dgm:cxn modelId="{3D1F8D6C-1883-4347-9B87-D880E38AAFDF}" type="presOf" srcId="{7012C92A-3D19-4C6D-B40E-E0D5F38FF637}" destId="{BBF707EB-A674-42E6-B32A-BB6E9859639C}" srcOrd="0" destOrd="0" presId="urn:microsoft.com/office/officeart/2005/8/layout/chevron2"/>
    <dgm:cxn modelId="{5195838E-D356-4685-B287-8444CA0D83A3}" srcId="{CE7166B4-2A77-4B92-9043-F886BADA1D15}" destId="{37035862-E817-4B11-B72F-673DB234FABB}" srcOrd="0" destOrd="0" parTransId="{7457C87A-A5D3-4089-93E6-D121E9B758B9}" sibTransId="{5D157AAC-DDB6-41B5-A41C-89A9C2B15F3C}"/>
    <dgm:cxn modelId="{144E8E20-011E-4C8C-8E8F-2F23C8AA7946}" srcId="{2D3EAA43-0FF7-471C-A06D-3D5BDCFFDBEC}" destId="{E46C5D19-0D46-430A-8B74-3135B8E9CB03}" srcOrd="0" destOrd="0" parTransId="{BCE7FA68-C6FE-41DA-A043-45945B3E80A5}" sibTransId="{E6D5DCC3-0605-4D82-9B3F-25B422D33D3A}"/>
    <dgm:cxn modelId="{6CDEBF35-D1B6-4B01-A554-47EB1C634953}" type="presOf" srcId="{CE7166B4-2A77-4B92-9043-F886BADA1D15}" destId="{456DAC4A-61CF-4996-91D1-E680DCA2276F}" srcOrd="0" destOrd="0" presId="urn:microsoft.com/office/officeart/2005/8/layout/chevron2"/>
    <dgm:cxn modelId="{CF7431C9-CD62-4E4A-BAAD-F640A3E5F6F6}" type="presOf" srcId="{37035862-E817-4B11-B72F-673DB234FABB}" destId="{489E606E-B6E0-422A-A091-74AD1BEA9BFA}" srcOrd="0" destOrd="0" presId="urn:microsoft.com/office/officeart/2005/8/layout/chevron2"/>
    <dgm:cxn modelId="{5852940B-92EE-47EB-B096-0541D6FD7CA4}" type="presOf" srcId="{E46C5D19-0D46-430A-8B74-3135B8E9CB03}" destId="{C628F675-1E24-4931-A074-2894B3FDEBD9}" srcOrd="0" destOrd="0" presId="urn:microsoft.com/office/officeart/2005/8/layout/chevron2"/>
    <dgm:cxn modelId="{D4978320-5A15-4EBD-B3E0-96805F8BCADD}" type="presOf" srcId="{98DF0430-0327-4F5F-B320-13DD82FB15EA}" destId="{6E65037C-B26D-4D50-B854-900243FEFD44}" srcOrd="0" destOrd="0" presId="urn:microsoft.com/office/officeart/2005/8/layout/chevron2"/>
    <dgm:cxn modelId="{419EB38B-0B09-43A6-BA9F-63749A662EF4}" type="presOf" srcId="{903A7D21-546B-4B1D-BD69-784406E0801E}" destId="{A5861796-3FA7-4A4C-84F3-40F4C669F399}" srcOrd="0" destOrd="0" presId="urn:microsoft.com/office/officeart/2005/8/layout/chevron2"/>
    <dgm:cxn modelId="{21FD543E-4B08-40BE-AB83-FB072A09484F}" type="presOf" srcId="{772CFFEE-E8CA-460E-96D3-B0A06980B9AF}" destId="{A2171265-B4C9-4ABA-89E4-1521D35E9FA4}" srcOrd="0" destOrd="0" presId="urn:microsoft.com/office/officeart/2005/8/layout/chevron2"/>
    <dgm:cxn modelId="{59FC6755-44D9-4247-B2D9-9F3A8C0C7A09}" type="presParOf" srcId="{BBF707EB-A674-42E6-B32A-BB6E9859639C}" destId="{2253570E-3C08-49B7-92A7-611F711B8C80}" srcOrd="0" destOrd="0" presId="urn:microsoft.com/office/officeart/2005/8/layout/chevron2"/>
    <dgm:cxn modelId="{A5B5A992-D8DC-48E1-8AD8-660B731A7504}" type="presParOf" srcId="{2253570E-3C08-49B7-92A7-611F711B8C80}" destId="{D36EA63C-C672-4B6A-8CE5-DFC1AE44244D}" srcOrd="0" destOrd="0" presId="urn:microsoft.com/office/officeart/2005/8/layout/chevron2"/>
    <dgm:cxn modelId="{6FE8AE03-2277-4BC5-9A4A-0903A66E9B74}" type="presParOf" srcId="{2253570E-3C08-49B7-92A7-611F711B8C80}" destId="{C628F675-1E24-4931-A074-2894B3FDEBD9}" srcOrd="1" destOrd="0" presId="urn:microsoft.com/office/officeart/2005/8/layout/chevron2"/>
    <dgm:cxn modelId="{B77188AD-F859-4940-9657-945E2CBB52E3}" type="presParOf" srcId="{BBF707EB-A674-42E6-B32A-BB6E9859639C}" destId="{2AF50A1B-C671-4B0E-97A8-990340B0BA6A}" srcOrd="1" destOrd="0" presId="urn:microsoft.com/office/officeart/2005/8/layout/chevron2"/>
    <dgm:cxn modelId="{86E20D20-295E-4397-9659-96DA87674144}" type="presParOf" srcId="{BBF707EB-A674-42E6-B32A-BB6E9859639C}" destId="{787EB101-F2A4-4A36-B9AB-26C935DF4839}" srcOrd="2" destOrd="0" presId="urn:microsoft.com/office/officeart/2005/8/layout/chevron2"/>
    <dgm:cxn modelId="{3195DE31-F95B-49B3-90D7-D2499CAA5355}" type="presParOf" srcId="{787EB101-F2A4-4A36-B9AB-26C935DF4839}" destId="{456DAC4A-61CF-4996-91D1-E680DCA2276F}" srcOrd="0" destOrd="0" presId="urn:microsoft.com/office/officeart/2005/8/layout/chevron2"/>
    <dgm:cxn modelId="{E18708A1-E01D-41C2-8A6E-572E264CBA6D}" type="presParOf" srcId="{787EB101-F2A4-4A36-B9AB-26C935DF4839}" destId="{489E606E-B6E0-422A-A091-74AD1BEA9BFA}" srcOrd="1" destOrd="0" presId="urn:microsoft.com/office/officeart/2005/8/layout/chevron2"/>
    <dgm:cxn modelId="{6EB75BA8-FFF2-4A58-A9DE-474B0BFAB8E4}" type="presParOf" srcId="{BBF707EB-A674-42E6-B32A-BB6E9859639C}" destId="{9A5E8C61-1FAE-4534-9C88-E02415DC63CF}" srcOrd="3" destOrd="0" presId="urn:microsoft.com/office/officeart/2005/8/layout/chevron2"/>
    <dgm:cxn modelId="{ECD1425B-3FA7-4F09-916E-C6D7F5231C8E}" type="presParOf" srcId="{BBF707EB-A674-42E6-B32A-BB6E9859639C}" destId="{E509F176-7DEC-42BE-89BB-3043A010F06C}" srcOrd="4" destOrd="0" presId="urn:microsoft.com/office/officeart/2005/8/layout/chevron2"/>
    <dgm:cxn modelId="{97220DB8-5B38-4BF7-B352-B95165D694F1}" type="presParOf" srcId="{E509F176-7DEC-42BE-89BB-3043A010F06C}" destId="{AD84E2E4-3DEF-4DC5-B8E4-1E1BED6EED25}" srcOrd="0" destOrd="0" presId="urn:microsoft.com/office/officeart/2005/8/layout/chevron2"/>
    <dgm:cxn modelId="{9A7573A6-4C3E-40B6-9017-8CA2CFAAB990}" type="presParOf" srcId="{E509F176-7DEC-42BE-89BB-3043A010F06C}" destId="{A2171265-B4C9-4ABA-89E4-1521D35E9FA4}" srcOrd="1" destOrd="0" presId="urn:microsoft.com/office/officeart/2005/8/layout/chevron2"/>
    <dgm:cxn modelId="{85373898-E64A-4EBB-B78A-554F13A21832}" type="presParOf" srcId="{BBF707EB-A674-42E6-B32A-BB6E9859639C}" destId="{01162C62-57F4-45B3-9F2A-152057CC9418}" srcOrd="5" destOrd="0" presId="urn:microsoft.com/office/officeart/2005/8/layout/chevron2"/>
    <dgm:cxn modelId="{A778DCF1-C735-4FAE-8DCA-D1613CC73BDB}" type="presParOf" srcId="{BBF707EB-A674-42E6-B32A-BB6E9859639C}" destId="{EB2F6F21-8080-45D4-BDD1-49132CA63021}" srcOrd="6" destOrd="0" presId="urn:microsoft.com/office/officeart/2005/8/layout/chevron2"/>
    <dgm:cxn modelId="{0E8764F9-47F4-4DE9-B00C-70E253ADD9F1}" type="presParOf" srcId="{EB2F6F21-8080-45D4-BDD1-49132CA63021}" destId="{6E65037C-B26D-4D50-B854-900243FEFD44}" srcOrd="0" destOrd="0" presId="urn:microsoft.com/office/officeart/2005/8/layout/chevron2"/>
    <dgm:cxn modelId="{130466B4-12CB-4280-95A0-CE993E58B74E}" type="presParOf" srcId="{EB2F6F21-8080-45D4-BDD1-49132CA63021}" destId="{A5861796-3FA7-4A4C-84F3-40F4C669F39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2C92A-3D19-4C6D-B40E-E0D5F38FF637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D3EAA43-0FF7-471C-A06D-3D5BDCFFDBEC}">
      <dgm:prSet phldrT="[Text]"/>
      <dgm:spPr/>
      <dgm:t>
        <a:bodyPr/>
        <a:lstStyle/>
        <a:p>
          <a:r>
            <a:rPr lang="en-US" dirty="0" smtClean="0"/>
            <a:t>1</a:t>
          </a:r>
          <a:endParaRPr lang="id-ID" dirty="0"/>
        </a:p>
      </dgm:t>
    </dgm:pt>
    <dgm:pt modelId="{46D36D02-F293-4597-99D7-258F63EE99CC}" type="parTrans" cxnId="{62FD1D29-D4CE-4BE2-94F0-61359B901554}">
      <dgm:prSet/>
      <dgm:spPr/>
      <dgm:t>
        <a:bodyPr/>
        <a:lstStyle/>
        <a:p>
          <a:endParaRPr lang="id-ID"/>
        </a:p>
      </dgm:t>
    </dgm:pt>
    <dgm:pt modelId="{1260B859-ED09-4B99-9F34-BBBC2E5865B8}" type="sibTrans" cxnId="{62FD1D29-D4CE-4BE2-94F0-61359B901554}">
      <dgm:prSet/>
      <dgm:spPr/>
      <dgm:t>
        <a:bodyPr/>
        <a:lstStyle/>
        <a:p>
          <a:endParaRPr lang="id-ID"/>
        </a:p>
      </dgm:t>
    </dgm:pt>
    <dgm:pt modelId="{E46C5D19-0D46-430A-8B74-3135B8E9CB03}">
      <dgm:prSet phldrT="[Text]" custT="1"/>
      <dgm:spPr/>
      <dgm:t>
        <a:bodyPr/>
        <a:lstStyle/>
        <a:p>
          <a:r>
            <a:rPr lang="en-US" sz="2800" b="1" dirty="0" smtClean="0"/>
            <a:t>PENGUMPULAN DATA</a:t>
          </a:r>
          <a:endParaRPr lang="id-ID" sz="3600" b="1" dirty="0"/>
        </a:p>
      </dgm:t>
    </dgm:pt>
    <dgm:pt modelId="{BCE7FA68-C6FE-41DA-A043-45945B3E80A5}" type="parTrans" cxnId="{144E8E20-011E-4C8C-8E8F-2F23C8AA7946}">
      <dgm:prSet/>
      <dgm:spPr/>
      <dgm:t>
        <a:bodyPr/>
        <a:lstStyle/>
        <a:p>
          <a:endParaRPr lang="id-ID"/>
        </a:p>
      </dgm:t>
    </dgm:pt>
    <dgm:pt modelId="{E6D5DCC3-0605-4D82-9B3F-25B422D33D3A}" type="sibTrans" cxnId="{144E8E20-011E-4C8C-8E8F-2F23C8AA7946}">
      <dgm:prSet/>
      <dgm:spPr/>
      <dgm:t>
        <a:bodyPr/>
        <a:lstStyle/>
        <a:p>
          <a:endParaRPr lang="id-ID"/>
        </a:p>
      </dgm:t>
    </dgm:pt>
    <dgm:pt modelId="{CE7166B4-2A77-4B92-9043-F886BADA1D15}">
      <dgm:prSet phldrT="[Text]"/>
      <dgm:spPr/>
      <dgm:t>
        <a:bodyPr/>
        <a:lstStyle/>
        <a:p>
          <a:r>
            <a:rPr lang="en-US" dirty="0" smtClean="0"/>
            <a:t>2</a:t>
          </a:r>
          <a:endParaRPr lang="id-ID" dirty="0"/>
        </a:p>
      </dgm:t>
    </dgm:pt>
    <dgm:pt modelId="{CC8F01B5-050E-424A-B558-5431597FF0A0}" type="parTrans" cxnId="{0A507B05-2A01-4184-A780-F9AD523A28B4}">
      <dgm:prSet/>
      <dgm:spPr/>
      <dgm:t>
        <a:bodyPr/>
        <a:lstStyle/>
        <a:p>
          <a:endParaRPr lang="id-ID"/>
        </a:p>
      </dgm:t>
    </dgm:pt>
    <dgm:pt modelId="{D9075F17-CD19-49AF-9885-B52CF0B4A77A}" type="sibTrans" cxnId="{0A507B05-2A01-4184-A780-F9AD523A28B4}">
      <dgm:prSet/>
      <dgm:spPr/>
      <dgm:t>
        <a:bodyPr/>
        <a:lstStyle/>
        <a:p>
          <a:endParaRPr lang="id-ID"/>
        </a:p>
      </dgm:t>
    </dgm:pt>
    <dgm:pt modelId="{05033FD9-98CC-479E-B702-53EF094127AA}">
      <dgm:prSet phldrT="[Text]"/>
      <dgm:spPr/>
      <dgm:t>
        <a:bodyPr/>
        <a:lstStyle/>
        <a:p>
          <a:r>
            <a:rPr lang="en-US" dirty="0" smtClean="0"/>
            <a:t>3</a:t>
          </a:r>
          <a:endParaRPr lang="id-ID" dirty="0"/>
        </a:p>
      </dgm:t>
    </dgm:pt>
    <dgm:pt modelId="{ABD76BC3-C361-4585-929C-8B4F81F7ACBE}" type="parTrans" cxnId="{B459442E-F93F-4D7F-8CBC-F8C6736D7A71}">
      <dgm:prSet/>
      <dgm:spPr/>
      <dgm:t>
        <a:bodyPr/>
        <a:lstStyle/>
        <a:p>
          <a:endParaRPr lang="id-ID"/>
        </a:p>
      </dgm:t>
    </dgm:pt>
    <dgm:pt modelId="{AA2485D0-93D6-4EE9-AEB3-E9B2A3538302}" type="sibTrans" cxnId="{B459442E-F93F-4D7F-8CBC-F8C6736D7A71}">
      <dgm:prSet/>
      <dgm:spPr/>
      <dgm:t>
        <a:bodyPr/>
        <a:lstStyle/>
        <a:p>
          <a:endParaRPr lang="id-ID"/>
        </a:p>
      </dgm:t>
    </dgm:pt>
    <dgm:pt modelId="{772CFFEE-E8CA-460E-96D3-B0A06980B9AF}">
      <dgm:prSet phldrT="[Text]" custT="1"/>
      <dgm:spPr/>
      <dgm:t>
        <a:bodyPr/>
        <a:lstStyle/>
        <a:p>
          <a:r>
            <a:rPr lang="en-US" sz="2800" b="1" dirty="0" smtClean="0"/>
            <a:t>SOSIALISASI</a:t>
          </a:r>
          <a:endParaRPr lang="id-ID" sz="2800" dirty="0"/>
        </a:p>
      </dgm:t>
    </dgm:pt>
    <dgm:pt modelId="{B6884DE4-2DE0-4BFD-AD71-0A2C34462A82}" type="parTrans" cxnId="{71493906-2A78-4DE1-B777-E0A3D34A5855}">
      <dgm:prSet/>
      <dgm:spPr/>
      <dgm:t>
        <a:bodyPr/>
        <a:lstStyle/>
        <a:p>
          <a:endParaRPr lang="id-ID"/>
        </a:p>
      </dgm:t>
    </dgm:pt>
    <dgm:pt modelId="{7033DDAC-15CB-4526-99E3-16BC3A3DE09B}" type="sibTrans" cxnId="{71493906-2A78-4DE1-B777-E0A3D34A5855}">
      <dgm:prSet/>
      <dgm:spPr/>
      <dgm:t>
        <a:bodyPr/>
        <a:lstStyle/>
        <a:p>
          <a:endParaRPr lang="id-ID"/>
        </a:p>
      </dgm:t>
    </dgm:pt>
    <dgm:pt modelId="{47BBC729-89DC-4354-B4A0-437A70E813C6}">
      <dgm:prSet phldrT="[Text]" custT="1"/>
      <dgm:spPr/>
      <dgm:t>
        <a:bodyPr/>
        <a:lstStyle/>
        <a:p>
          <a:r>
            <a:rPr lang="en-US" sz="2800" b="1" dirty="0" smtClean="0"/>
            <a:t>MEKANISME REMINDER</a:t>
          </a:r>
          <a:r>
            <a:rPr lang="id-ID" sz="2800" b="1" dirty="0" smtClean="0"/>
            <a:t/>
          </a:r>
          <a:br>
            <a:rPr lang="id-ID" sz="2800" b="1" dirty="0" smtClean="0"/>
          </a:br>
          <a:endParaRPr lang="id-ID" sz="2400" b="0" dirty="0"/>
        </a:p>
      </dgm:t>
    </dgm:pt>
    <dgm:pt modelId="{861CA241-D076-4A95-9DA7-9B4B61EDC27C}" type="parTrans" cxnId="{97550759-4E86-40FE-8B4A-48B9391279F6}">
      <dgm:prSet/>
      <dgm:spPr/>
      <dgm:t>
        <a:bodyPr/>
        <a:lstStyle/>
        <a:p>
          <a:endParaRPr lang="id-ID"/>
        </a:p>
      </dgm:t>
    </dgm:pt>
    <dgm:pt modelId="{CCFC5B4E-4500-4E7F-8DA6-DF543B560DB9}" type="sibTrans" cxnId="{97550759-4E86-40FE-8B4A-48B9391279F6}">
      <dgm:prSet/>
      <dgm:spPr/>
      <dgm:t>
        <a:bodyPr/>
        <a:lstStyle/>
        <a:p>
          <a:endParaRPr lang="id-ID"/>
        </a:p>
      </dgm:t>
    </dgm:pt>
    <dgm:pt modelId="{1BA2C609-FBE8-4757-9BAD-3FF499A10621}">
      <dgm:prSet phldrT="[Text]" custT="1"/>
      <dgm:spPr/>
      <dgm:t>
        <a:bodyPr/>
        <a:lstStyle/>
        <a:p>
          <a:r>
            <a:rPr lang="en-US" sz="2800" dirty="0" smtClean="0"/>
            <a:t>4 </a:t>
          </a:r>
          <a:endParaRPr lang="id-ID" sz="2800" dirty="0"/>
        </a:p>
      </dgm:t>
    </dgm:pt>
    <dgm:pt modelId="{15CB8A37-49C7-4CDA-A587-2BE2E39D954F}" type="parTrans" cxnId="{05607A4A-27DB-49B9-920E-E3B681F7FEDF}">
      <dgm:prSet/>
      <dgm:spPr/>
    </dgm:pt>
    <dgm:pt modelId="{EEAAF48E-A64A-4C56-B63E-25884F811510}" type="sibTrans" cxnId="{05607A4A-27DB-49B9-920E-E3B681F7FEDF}">
      <dgm:prSet/>
      <dgm:spPr/>
    </dgm:pt>
    <dgm:pt modelId="{8EB498D7-BF06-402B-B039-69350DFA2E27}">
      <dgm:prSet phldrT="[Text]" custT="1"/>
      <dgm:spPr/>
      <dgm:t>
        <a:bodyPr/>
        <a:lstStyle/>
        <a:p>
          <a:r>
            <a:rPr lang="en-US" sz="2800" dirty="0" smtClean="0"/>
            <a:t>5</a:t>
          </a:r>
          <a:endParaRPr lang="id-ID" sz="2800" dirty="0"/>
        </a:p>
      </dgm:t>
    </dgm:pt>
    <dgm:pt modelId="{C510801F-1659-40F3-A20B-9B06AA827E04}" type="parTrans" cxnId="{40F5C405-D8B0-4851-94A4-E65155416601}">
      <dgm:prSet/>
      <dgm:spPr/>
    </dgm:pt>
    <dgm:pt modelId="{72380A75-C1D2-4C9A-9266-63A2DF2604C4}" type="sibTrans" cxnId="{40F5C405-D8B0-4851-94A4-E65155416601}">
      <dgm:prSet/>
      <dgm:spPr/>
    </dgm:pt>
    <dgm:pt modelId="{981DF2C7-109D-4195-BFB1-D669A72D15DA}">
      <dgm:prSet phldrT="[Text]" custT="1"/>
      <dgm:spPr/>
      <dgm:t>
        <a:bodyPr/>
        <a:lstStyle/>
        <a:p>
          <a:r>
            <a:rPr lang="en-US" sz="2800" b="1" dirty="0" smtClean="0"/>
            <a:t>ANALISIS</a:t>
          </a:r>
          <a:endParaRPr lang="id-ID" sz="2800" b="1" dirty="0"/>
        </a:p>
      </dgm:t>
    </dgm:pt>
    <dgm:pt modelId="{5B04253B-4B9F-4514-B2B3-9EAC7C52ED82}" type="parTrans" cxnId="{6AFCC899-F2FE-4B95-9972-87C1FE24D75A}">
      <dgm:prSet/>
      <dgm:spPr/>
    </dgm:pt>
    <dgm:pt modelId="{0541BC27-AB96-4778-9751-D7704B8235DF}" type="sibTrans" cxnId="{6AFCC899-F2FE-4B95-9972-87C1FE24D75A}">
      <dgm:prSet/>
      <dgm:spPr/>
    </dgm:pt>
    <dgm:pt modelId="{298008AF-4EC8-45C1-8BED-223DE138B882}">
      <dgm:prSet phldrT="[Text]" custT="1"/>
      <dgm:spPr/>
      <dgm:t>
        <a:bodyPr/>
        <a:lstStyle/>
        <a:p>
          <a:r>
            <a:rPr lang="en-US" sz="2800" b="1" dirty="0" smtClean="0"/>
            <a:t>DISEMINASI HASIL</a:t>
          </a:r>
          <a:endParaRPr lang="id-ID" sz="2800" b="1" dirty="0"/>
        </a:p>
      </dgm:t>
    </dgm:pt>
    <dgm:pt modelId="{B7C44070-148A-46BD-9C34-802A5CE3976F}" type="parTrans" cxnId="{69338909-55F9-4805-9F15-51BA761276C2}">
      <dgm:prSet/>
      <dgm:spPr/>
    </dgm:pt>
    <dgm:pt modelId="{93380943-E61D-411E-961B-83969843803B}" type="sibTrans" cxnId="{69338909-55F9-4805-9F15-51BA761276C2}">
      <dgm:prSet/>
      <dgm:spPr/>
    </dgm:pt>
    <dgm:pt modelId="{BBF707EB-A674-42E6-B32A-BB6E9859639C}" type="pres">
      <dgm:prSet presAssocID="{7012C92A-3D19-4C6D-B40E-E0D5F38FF6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253570E-3C08-49B7-92A7-611F711B8C80}" type="pres">
      <dgm:prSet presAssocID="{2D3EAA43-0FF7-471C-A06D-3D5BDCFFDBEC}" presName="composite" presStyleCnt="0"/>
      <dgm:spPr/>
      <dgm:t>
        <a:bodyPr/>
        <a:lstStyle/>
        <a:p>
          <a:endParaRPr lang="en-US"/>
        </a:p>
      </dgm:t>
    </dgm:pt>
    <dgm:pt modelId="{D36EA63C-C672-4B6A-8CE5-DFC1AE44244D}" type="pres">
      <dgm:prSet presAssocID="{2D3EAA43-0FF7-471C-A06D-3D5BDCFFDBE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28F675-1E24-4931-A074-2894B3FDEBD9}" type="pres">
      <dgm:prSet presAssocID="{2D3EAA43-0FF7-471C-A06D-3D5BDCFFDBEC}" presName="descendantText" presStyleLbl="alignAcc1" presStyleIdx="0" presStyleCnt="5" custLinFactNeighborX="6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F50A1B-C671-4B0E-97A8-990340B0BA6A}" type="pres">
      <dgm:prSet presAssocID="{1260B859-ED09-4B99-9F34-BBBC2E5865B8}" presName="sp" presStyleCnt="0"/>
      <dgm:spPr/>
      <dgm:t>
        <a:bodyPr/>
        <a:lstStyle/>
        <a:p>
          <a:endParaRPr lang="en-US"/>
        </a:p>
      </dgm:t>
    </dgm:pt>
    <dgm:pt modelId="{787EB101-F2A4-4A36-B9AB-26C935DF4839}" type="pres">
      <dgm:prSet presAssocID="{CE7166B4-2A77-4B92-9043-F886BADA1D15}" presName="composite" presStyleCnt="0"/>
      <dgm:spPr/>
      <dgm:t>
        <a:bodyPr/>
        <a:lstStyle/>
        <a:p>
          <a:endParaRPr lang="en-US"/>
        </a:p>
      </dgm:t>
    </dgm:pt>
    <dgm:pt modelId="{456DAC4A-61CF-4996-91D1-E680DCA2276F}" type="pres">
      <dgm:prSet presAssocID="{CE7166B4-2A77-4B92-9043-F886BADA1D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9E606E-B6E0-422A-A091-74AD1BEA9BFA}" type="pres">
      <dgm:prSet presAssocID="{CE7166B4-2A77-4B92-9043-F886BADA1D1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5E8C61-1FAE-4534-9C88-E02415DC63CF}" type="pres">
      <dgm:prSet presAssocID="{D9075F17-CD19-49AF-9885-B52CF0B4A77A}" presName="sp" presStyleCnt="0"/>
      <dgm:spPr/>
      <dgm:t>
        <a:bodyPr/>
        <a:lstStyle/>
        <a:p>
          <a:endParaRPr lang="en-US"/>
        </a:p>
      </dgm:t>
    </dgm:pt>
    <dgm:pt modelId="{E509F176-7DEC-42BE-89BB-3043A010F06C}" type="pres">
      <dgm:prSet presAssocID="{05033FD9-98CC-479E-B702-53EF094127AA}" presName="composite" presStyleCnt="0"/>
      <dgm:spPr/>
      <dgm:t>
        <a:bodyPr/>
        <a:lstStyle/>
        <a:p>
          <a:endParaRPr lang="en-US"/>
        </a:p>
      </dgm:t>
    </dgm:pt>
    <dgm:pt modelId="{AD84E2E4-3DEF-4DC5-B8E4-1E1BED6EED25}" type="pres">
      <dgm:prSet presAssocID="{05033FD9-98CC-479E-B702-53EF094127A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171265-B4C9-4ABA-89E4-1521D35E9FA4}" type="pres">
      <dgm:prSet presAssocID="{05033FD9-98CC-479E-B702-53EF094127A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5E161D-4475-45E1-A391-CBB2208D343C}" type="pres">
      <dgm:prSet presAssocID="{AA2485D0-93D6-4EE9-AEB3-E9B2A3538302}" presName="sp" presStyleCnt="0"/>
      <dgm:spPr/>
      <dgm:t>
        <a:bodyPr/>
        <a:lstStyle/>
        <a:p>
          <a:endParaRPr lang="en-US"/>
        </a:p>
      </dgm:t>
    </dgm:pt>
    <dgm:pt modelId="{B9DC4C71-250F-4B56-BFE1-A4383A1F03D2}" type="pres">
      <dgm:prSet presAssocID="{1BA2C609-FBE8-4757-9BAD-3FF499A10621}" presName="composite" presStyleCnt="0"/>
      <dgm:spPr/>
      <dgm:t>
        <a:bodyPr/>
        <a:lstStyle/>
        <a:p>
          <a:endParaRPr lang="en-US"/>
        </a:p>
      </dgm:t>
    </dgm:pt>
    <dgm:pt modelId="{12E40C43-8844-4603-A1E9-E5A08C13E6ED}" type="pres">
      <dgm:prSet presAssocID="{1BA2C609-FBE8-4757-9BAD-3FF499A1062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1298-7371-49E8-A5E6-6FE13AD9CADA}" type="pres">
      <dgm:prSet presAssocID="{1BA2C609-FBE8-4757-9BAD-3FF499A1062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F2BEC-05B1-42D7-A219-FA1E8D8EDE8E}" type="pres">
      <dgm:prSet presAssocID="{EEAAF48E-A64A-4C56-B63E-25884F811510}" presName="sp" presStyleCnt="0"/>
      <dgm:spPr/>
      <dgm:t>
        <a:bodyPr/>
        <a:lstStyle/>
        <a:p>
          <a:endParaRPr lang="en-US"/>
        </a:p>
      </dgm:t>
    </dgm:pt>
    <dgm:pt modelId="{B1E790B0-4CF8-4B10-9B5A-77745215BD6D}" type="pres">
      <dgm:prSet presAssocID="{8EB498D7-BF06-402B-B039-69350DFA2E27}" presName="composite" presStyleCnt="0"/>
      <dgm:spPr/>
      <dgm:t>
        <a:bodyPr/>
        <a:lstStyle/>
        <a:p>
          <a:endParaRPr lang="en-US"/>
        </a:p>
      </dgm:t>
    </dgm:pt>
    <dgm:pt modelId="{BE51A9C6-2D69-41CB-B75A-2F2DAA8700A6}" type="pres">
      <dgm:prSet presAssocID="{8EB498D7-BF06-402B-B039-69350DFA2E2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EE4CC-F295-4A68-B46A-DCDA222DD5E2}" type="pres">
      <dgm:prSet presAssocID="{8EB498D7-BF06-402B-B039-69350DFA2E2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338909-55F9-4805-9F15-51BA761276C2}" srcId="{8EB498D7-BF06-402B-B039-69350DFA2E27}" destId="{298008AF-4EC8-45C1-8BED-223DE138B882}" srcOrd="0" destOrd="0" parTransId="{B7C44070-148A-46BD-9C34-802A5CE3976F}" sibTransId="{93380943-E61D-411E-961B-83969843803B}"/>
    <dgm:cxn modelId="{B459442E-F93F-4D7F-8CBC-F8C6736D7A71}" srcId="{7012C92A-3D19-4C6D-B40E-E0D5F38FF637}" destId="{05033FD9-98CC-479E-B702-53EF094127AA}" srcOrd="2" destOrd="0" parTransId="{ABD76BC3-C361-4585-929C-8B4F81F7ACBE}" sibTransId="{AA2485D0-93D6-4EE9-AEB3-E9B2A3538302}"/>
    <dgm:cxn modelId="{9F6852B4-69CE-4832-90E5-A2FA8688C55F}" type="presOf" srcId="{05033FD9-98CC-479E-B702-53EF094127AA}" destId="{AD84E2E4-3DEF-4DC5-B8E4-1E1BED6EED25}" srcOrd="0" destOrd="0" presId="urn:microsoft.com/office/officeart/2005/8/layout/chevron2"/>
    <dgm:cxn modelId="{97550759-4E86-40FE-8B4A-48B9391279F6}" srcId="{CE7166B4-2A77-4B92-9043-F886BADA1D15}" destId="{47BBC729-89DC-4354-B4A0-437A70E813C6}" srcOrd="0" destOrd="0" parTransId="{861CA241-D076-4A95-9DA7-9B4B61EDC27C}" sibTransId="{CCFC5B4E-4500-4E7F-8DA6-DF543B560DB9}"/>
    <dgm:cxn modelId="{314F8E45-1975-4CCA-B910-F4726037B43C}" type="presOf" srcId="{CE7166B4-2A77-4B92-9043-F886BADA1D15}" destId="{456DAC4A-61CF-4996-91D1-E680DCA2276F}" srcOrd="0" destOrd="0" presId="urn:microsoft.com/office/officeart/2005/8/layout/chevron2"/>
    <dgm:cxn modelId="{0A507B05-2A01-4184-A780-F9AD523A28B4}" srcId="{7012C92A-3D19-4C6D-B40E-E0D5F38FF637}" destId="{CE7166B4-2A77-4B92-9043-F886BADA1D15}" srcOrd="1" destOrd="0" parTransId="{CC8F01B5-050E-424A-B558-5431597FF0A0}" sibTransId="{D9075F17-CD19-49AF-9885-B52CF0B4A77A}"/>
    <dgm:cxn modelId="{71493906-2A78-4DE1-B777-E0A3D34A5855}" srcId="{05033FD9-98CC-479E-B702-53EF094127AA}" destId="{772CFFEE-E8CA-460E-96D3-B0A06980B9AF}" srcOrd="0" destOrd="0" parTransId="{B6884DE4-2DE0-4BFD-AD71-0A2C34462A82}" sibTransId="{7033DDAC-15CB-4526-99E3-16BC3A3DE09B}"/>
    <dgm:cxn modelId="{7174D31F-9ACC-49B1-B6A2-C16541C48FDA}" type="presOf" srcId="{981DF2C7-109D-4195-BFB1-D669A72D15DA}" destId="{7D281298-7371-49E8-A5E6-6FE13AD9CADA}" srcOrd="0" destOrd="0" presId="urn:microsoft.com/office/officeart/2005/8/layout/chevron2"/>
    <dgm:cxn modelId="{8E5E0C1B-5DB3-437F-B15E-5DF1B5EA4C9E}" type="presOf" srcId="{772CFFEE-E8CA-460E-96D3-B0A06980B9AF}" destId="{A2171265-B4C9-4ABA-89E4-1521D35E9FA4}" srcOrd="0" destOrd="0" presId="urn:microsoft.com/office/officeart/2005/8/layout/chevron2"/>
    <dgm:cxn modelId="{FBBB0F17-79C4-44ED-8280-9BBDFA33B343}" type="presOf" srcId="{1BA2C609-FBE8-4757-9BAD-3FF499A10621}" destId="{12E40C43-8844-4603-A1E9-E5A08C13E6ED}" srcOrd="0" destOrd="0" presId="urn:microsoft.com/office/officeart/2005/8/layout/chevron2"/>
    <dgm:cxn modelId="{87C361B3-48D4-4DE4-A8C4-B55D19C81C26}" type="presOf" srcId="{8EB498D7-BF06-402B-B039-69350DFA2E27}" destId="{BE51A9C6-2D69-41CB-B75A-2F2DAA8700A6}" srcOrd="0" destOrd="0" presId="urn:microsoft.com/office/officeart/2005/8/layout/chevron2"/>
    <dgm:cxn modelId="{62FD1D29-D4CE-4BE2-94F0-61359B901554}" srcId="{7012C92A-3D19-4C6D-B40E-E0D5F38FF637}" destId="{2D3EAA43-0FF7-471C-A06D-3D5BDCFFDBEC}" srcOrd="0" destOrd="0" parTransId="{46D36D02-F293-4597-99D7-258F63EE99CC}" sibTransId="{1260B859-ED09-4B99-9F34-BBBC2E5865B8}"/>
    <dgm:cxn modelId="{8408DFF5-25B9-421C-927D-5D2B9565BF3F}" type="presOf" srcId="{298008AF-4EC8-45C1-8BED-223DE138B882}" destId="{4FCEE4CC-F295-4A68-B46A-DCDA222DD5E2}" srcOrd="0" destOrd="0" presId="urn:microsoft.com/office/officeart/2005/8/layout/chevron2"/>
    <dgm:cxn modelId="{144E8E20-011E-4C8C-8E8F-2F23C8AA7946}" srcId="{2D3EAA43-0FF7-471C-A06D-3D5BDCFFDBEC}" destId="{E46C5D19-0D46-430A-8B74-3135B8E9CB03}" srcOrd="0" destOrd="0" parTransId="{BCE7FA68-C6FE-41DA-A043-45945B3E80A5}" sibTransId="{E6D5DCC3-0605-4D82-9B3F-25B422D33D3A}"/>
    <dgm:cxn modelId="{40F5C405-D8B0-4851-94A4-E65155416601}" srcId="{7012C92A-3D19-4C6D-B40E-E0D5F38FF637}" destId="{8EB498D7-BF06-402B-B039-69350DFA2E27}" srcOrd="4" destOrd="0" parTransId="{C510801F-1659-40F3-A20B-9B06AA827E04}" sibTransId="{72380A75-C1D2-4C9A-9266-63A2DF2604C4}"/>
    <dgm:cxn modelId="{6AFCC899-F2FE-4B95-9972-87C1FE24D75A}" srcId="{1BA2C609-FBE8-4757-9BAD-3FF499A10621}" destId="{981DF2C7-109D-4195-BFB1-D669A72D15DA}" srcOrd="0" destOrd="0" parTransId="{5B04253B-4B9F-4514-B2B3-9EAC7C52ED82}" sibTransId="{0541BC27-AB96-4778-9751-D7704B8235DF}"/>
    <dgm:cxn modelId="{118A01D2-7198-42C8-9B1B-F9355B3D8D26}" type="presOf" srcId="{E46C5D19-0D46-430A-8B74-3135B8E9CB03}" destId="{C628F675-1E24-4931-A074-2894B3FDEBD9}" srcOrd="0" destOrd="0" presId="urn:microsoft.com/office/officeart/2005/8/layout/chevron2"/>
    <dgm:cxn modelId="{4D75CE79-FA2A-41E7-8FB3-1919165FAA31}" type="presOf" srcId="{2D3EAA43-0FF7-471C-A06D-3D5BDCFFDBEC}" destId="{D36EA63C-C672-4B6A-8CE5-DFC1AE44244D}" srcOrd="0" destOrd="0" presId="urn:microsoft.com/office/officeart/2005/8/layout/chevron2"/>
    <dgm:cxn modelId="{4EE5D04E-FDD5-4A40-BE3B-13CB32A7B16C}" type="presOf" srcId="{47BBC729-89DC-4354-B4A0-437A70E813C6}" destId="{489E606E-B6E0-422A-A091-74AD1BEA9BFA}" srcOrd="0" destOrd="0" presId="urn:microsoft.com/office/officeart/2005/8/layout/chevron2"/>
    <dgm:cxn modelId="{05607A4A-27DB-49B9-920E-E3B681F7FEDF}" srcId="{7012C92A-3D19-4C6D-B40E-E0D5F38FF637}" destId="{1BA2C609-FBE8-4757-9BAD-3FF499A10621}" srcOrd="3" destOrd="0" parTransId="{15CB8A37-49C7-4CDA-A587-2BE2E39D954F}" sibTransId="{EEAAF48E-A64A-4C56-B63E-25884F811510}"/>
    <dgm:cxn modelId="{01859880-0395-49B4-BE48-BF1F5AD463E4}" type="presOf" srcId="{7012C92A-3D19-4C6D-B40E-E0D5F38FF637}" destId="{BBF707EB-A674-42E6-B32A-BB6E9859639C}" srcOrd="0" destOrd="0" presId="urn:microsoft.com/office/officeart/2005/8/layout/chevron2"/>
    <dgm:cxn modelId="{193C4A57-4BB9-46AE-AFF2-69476BC26601}" type="presParOf" srcId="{BBF707EB-A674-42E6-B32A-BB6E9859639C}" destId="{2253570E-3C08-49B7-92A7-611F711B8C80}" srcOrd="0" destOrd="0" presId="urn:microsoft.com/office/officeart/2005/8/layout/chevron2"/>
    <dgm:cxn modelId="{9BF1F0AD-DF6B-401B-9544-3F12D3C7B0EB}" type="presParOf" srcId="{2253570E-3C08-49B7-92A7-611F711B8C80}" destId="{D36EA63C-C672-4B6A-8CE5-DFC1AE44244D}" srcOrd="0" destOrd="0" presId="urn:microsoft.com/office/officeart/2005/8/layout/chevron2"/>
    <dgm:cxn modelId="{A76CEF6A-B09A-4A6A-9E00-60852A8EF1DD}" type="presParOf" srcId="{2253570E-3C08-49B7-92A7-611F711B8C80}" destId="{C628F675-1E24-4931-A074-2894B3FDEBD9}" srcOrd="1" destOrd="0" presId="urn:microsoft.com/office/officeart/2005/8/layout/chevron2"/>
    <dgm:cxn modelId="{BFDB3087-1433-437E-A95E-0999B61ACF1B}" type="presParOf" srcId="{BBF707EB-A674-42E6-B32A-BB6E9859639C}" destId="{2AF50A1B-C671-4B0E-97A8-990340B0BA6A}" srcOrd="1" destOrd="0" presId="urn:microsoft.com/office/officeart/2005/8/layout/chevron2"/>
    <dgm:cxn modelId="{3B322742-8C49-448E-9BBA-A3981B1DBBE0}" type="presParOf" srcId="{BBF707EB-A674-42E6-B32A-BB6E9859639C}" destId="{787EB101-F2A4-4A36-B9AB-26C935DF4839}" srcOrd="2" destOrd="0" presId="urn:microsoft.com/office/officeart/2005/8/layout/chevron2"/>
    <dgm:cxn modelId="{3F6DA0E9-7A8E-43F6-A5D0-F0A083484128}" type="presParOf" srcId="{787EB101-F2A4-4A36-B9AB-26C935DF4839}" destId="{456DAC4A-61CF-4996-91D1-E680DCA2276F}" srcOrd="0" destOrd="0" presId="urn:microsoft.com/office/officeart/2005/8/layout/chevron2"/>
    <dgm:cxn modelId="{597FA34B-114C-43F1-A85A-0E5215579939}" type="presParOf" srcId="{787EB101-F2A4-4A36-B9AB-26C935DF4839}" destId="{489E606E-B6E0-422A-A091-74AD1BEA9BFA}" srcOrd="1" destOrd="0" presId="urn:microsoft.com/office/officeart/2005/8/layout/chevron2"/>
    <dgm:cxn modelId="{9B0DAFD6-41BC-45DD-BFE1-C25226C4B754}" type="presParOf" srcId="{BBF707EB-A674-42E6-B32A-BB6E9859639C}" destId="{9A5E8C61-1FAE-4534-9C88-E02415DC63CF}" srcOrd="3" destOrd="0" presId="urn:microsoft.com/office/officeart/2005/8/layout/chevron2"/>
    <dgm:cxn modelId="{ADC9E93A-6603-44C2-972B-264CC621A58C}" type="presParOf" srcId="{BBF707EB-A674-42E6-B32A-BB6E9859639C}" destId="{E509F176-7DEC-42BE-89BB-3043A010F06C}" srcOrd="4" destOrd="0" presId="urn:microsoft.com/office/officeart/2005/8/layout/chevron2"/>
    <dgm:cxn modelId="{D22A16C9-7E14-4549-AFF0-E51FAA084BD1}" type="presParOf" srcId="{E509F176-7DEC-42BE-89BB-3043A010F06C}" destId="{AD84E2E4-3DEF-4DC5-B8E4-1E1BED6EED25}" srcOrd="0" destOrd="0" presId="urn:microsoft.com/office/officeart/2005/8/layout/chevron2"/>
    <dgm:cxn modelId="{CD3080AB-51AD-4276-94A7-AC3ABF6D283A}" type="presParOf" srcId="{E509F176-7DEC-42BE-89BB-3043A010F06C}" destId="{A2171265-B4C9-4ABA-89E4-1521D35E9FA4}" srcOrd="1" destOrd="0" presId="urn:microsoft.com/office/officeart/2005/8/layout/chevron2"/>
    <dgm:cxn modelId="{23BF4A60-5D51-4C64-88DF-9924B4E3E197}" type="presParOf" srcId="{BBF707EB-A674-42E6-B32A-BB6E9859639C}" destId="{765E161D-4475-45E1-A391-CBB2208D343C}" srcOrd="5" destOrd="0" presId="urn:microsoft.com/office/officeart/2005/8/layout/chevron2"/>
    <dgm:cxn modelId="{90A52A3A-9638-45DC-9C6E-4CE40F5EF0D5}" type="presParOf" srcId="{BBF707EB-A674-42E6-B32A-BB6E9859639C}" destId="{B9DC4C71-250F-4B56-BFE1-A4383A1F03D2}" srcOrd="6" destOrd="0" presId="urn:microsoft.com/office/officeart/2005/8/layout/chevron2"/>
    <dgm:cxn modelId="{9E5C5805-83CF-48E5-819F-239D98952754}" type="presParOf" srcId="{B9DC4C71-250F-4B56-BFE1-A4383A1F03D2}" destId="{12E40C43-8844-4603-A1E9-E5A08C13E6ED}" srcOrd="0" destOrd="0" presId="urn:microsoft.com/office/officeart/2005/8/layout/chevron2"/>
    <dgm:cxn modelId="{8BB26428-00C7-4A3D-90EA-35D2DDA9BF5D}" type="presParOf" srcId="{B9DC4C71-250F-4B56-BFE1-A4383A1F03D2}" destId="{7D281298-7371-49E8-A5E6-6FE13AD9CADA}" srcOrd="1" destOrd="0" presId="urn:microsoft.com/office/officeart/2005/8/layout/chevron2"/>
    <dgm:cxn modelId="{93959FFE-09C3-4DC8-BB59-1A22EE489B72}" type="presParOf" srcId="{BBF707EB-A674-42E6-B32A-BB6E9859639C}" destId="{70AF2BEC-05B1-42D7-A219-FA1E8D8EDE8E}" srcOrd="7" destOrd="0" presId="urn:microsoft.com/office/officeart/2005/8/layout/chevron2"/>
    <dgm:cxn modelId="{3DAEE7BD-EBA2-4B24-915C-3A01815B2243}" type="presParOf" srcId="{BBF707EB-A674-42E6-B32A-BB6E9859639C}" destId="{B1E790B0-4CF8-4B10-9B5A-77745215BD6D}" srcOrd="8" destOrd="0" presId="urn:microsoft.com/office/officeart/2005/8/layout/chevron2"/>
    <dgm:cxn modelId="{F6F8D780-B1E7-4D6B-9B67-D3DE3F9CD850}" type="presParOf" srcId="{B1E790B0-4CF8-4B10-9B5A-77745215BD6D}" destId="{BE51A9C6-2D69-41CB-B75A-2F2DAA8700A6}" srcOrd="0" destOrd="0" presId="urn:microsoft.com/office/officeart/2005/8/layout/chevron2"/>
    <dgm:cxn modelId="{9EEF986C-6FCC-4851-BB52-A53C8ACCF5FD}" type="presParOf" srcId="{B1E790B0-4CF8-4B10-9B5A-77745215BD6D}" destId="{4FCEE4CC-F295-4A68-B46A-DCDA222DD5E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36EA63C-C672-4B6A-8CE5-DFC1AE44244D}" macro="" textlink="">
      <dsp:nvSpPr>
        <dsp:cNvPr id="0" name=""/>
        <dsp:cNvSpPr/>
      </dsp:nvSpPr>
      <dsp:spPr>
        <a:xfrm rot="5400000">
          <a:off x="-211600" y="217403"/>
          <a:ext cx="1410671" cy="987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1</a:t>
          </a:r>
          <a:endParaRPr lang="id-ID" sz="2700" kern="1200" dirty="0"/>
        </a:p>
      </dsp:txBody>
      <dsp:txXfrm rot="5400000">
        <a:off x="-211600" y="217403"/>
        <a:ext cx="1410671" cy="987470"/>
      </dsp:txXfrm>
    </dsp:sp>
    <dsp:sp modelId="{C628F675-1E24-4931-A074-2894B3FDEBD9}" macro="" textlink="">
      <dsp:nvSpPr>
        <dsp:cNvPr id="0" name=""/>
        <dsp:cNvSpPr/>
      </dsp:nvSpPr>
      <dsp:spPr>
        <a:xfrm rot="5400000">
          <a:off x="4253726" y="-3260453"/>
          <a:ext cx="916936" cy="7449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TIM PENELITI</a:t>
          </a:r>
          <a:r>
            <a:rPr lang="id-ID" sz="1900" b="1" kern="1200" dirty="0" smtClean="0"/>
            <a:t/>
          </a:r>
          <a:br>
            <a:rPr lang="id-ID" sz="1900" b="1" kern="1200" dirty="0" smtClean="0"/>
          </a:br>
          <a:r>
            <a:rPr lang="en-US" sz="1900" kern="1200" dirty="0" err="1" smtClean="0"/>
            <a:t>Pembentukan</a:t>
          </a:r>
          <a:r>
            <a:rPr lang="en-US" sz="1900" kern="1200" dirty="0" smtClean="0"/>
            <a:t> Tim Tracer study</a:t>
          </a:r>
          <a:endParaRPr lang="id-ID" sz="1900" kern="1200" dirty="0"/>
        </a:p>
      </dsp:txBody>
      <dsp:txXfrm rot="5400000">
        <a:off x="4253726" y="-3260453"/>
        <a:ext cx="916936" cy="7449449"/>
      </dsp:txXfrm>
    </dsp:sp>
    <dsp:sp modelId="{456DAC4A-61CF-4996-91D1-E680DCA2276F}" macro="" textlink="">
      <dsp:nvSpPr>
        <dsp:cNvPr id="0" name=""/>
        <dsp:cNvSpPr/>
      </dsp:nvSpPr>
      <dsp:spPr>
        <a:xfrm rot="5400000">
          <a:off x="-211600" y="1483311"/>
          <a:ext cx="1410671" cy="987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2</a:t>
          </a:r>
          <a:endParaRPr lang="id-ID" sz="2700" kern="1200" dirty="0"/>
        </a:p>
      </dsp:txBody>
      <dsp:txXfrm rot="5400000">
        <a:off x="-211600" y="1483311"/>
        <a:ext cx="1410671" cy="987470"/>
      </dsp:txXfrm>
    </dsp:sp>
    <dsp:sp modelId="{489E606E-B6E0-422A-A091-74AD1BEA9BFA}" macro="" textlink="">
      <dsp:nvSpPr>
        <dsp:cNvPr id="0" name=""/>
        <dsp:cNvSpPr/>
      </dsp:nvSpPr>
      <dsp:spPr>
        <a:xfrm rot="5400000">
          <a:off x="4253726" y="-1994546"/>
          <a:ext cx="916936" cy="7449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DATA BASE ALUMNI</a:t>
          </a:r>
          <a:r>
            <a:rPr lang="id-ID" sz="2800" b="1" kern="1200" dirty="0" smtClean="0"/>
            <a:t/>
          </a:r>
          <a:br>
            <a:rPr lang="id-ID" sz="2800" b="1" kern="1200" dirty="0" smtClean="0"/>
          </a:br>
          <a:r>
            <a:rPr lang="en-US" sz="1900" b="0" kern="1200" dirty="0" err="1" smtClean="0"/>
            <a:t>Menentukan</a:t>
          </a:r>
          <a:r>
            <a:rPr lang="en-US" sz="1900" b="0" kern="1200" dirty="0" smtClean="0"/>
            <a:t> target </a:t>
          </a:r>
          <a:r>
            <a:rPr lang="en-US" sz="1900" b="0" kern="1200" dirty="0" err="1" smtClean="0"/>
            <a:t>populasi</a:t>
          </a:r>
          <a:r>
            <a:rPr lang="en-US" sz="1900" b="0" kern="1200" dirty="0" smtClean="0"/>
            <a:t>; </a:t>
          </a:r>
          <a:r>
            <a:rPr lang="en-US" sz="1900" b="0" kern="1200" dirty="0" err="1" smtClean="0"/>
            <a:t>chek</a:t>
          </a:r>
          <a:r>
            <a:rPr lang="en-US" sz="1900" b="0" kern="1200" dirty="0" smtClean="0"/>
            <a:t>  </a:t>
          </a:r>
          <a:r>
            <a:rPr lang="en-US" sz="1900" b="0" kern="1200" dirty="0" err="1" smtClean="0"/>
            <a:t>sistem</a:t>
          </a:r>
          <a:r>
            <a:rPr lang="en-US" sz="1900" b="0" kern="1200" dirty="0" smtClean="0"/>
            <a:t> data base</a:t>
          </a:r>
          <a:endParaRPr lang="id-ID" sz="1900" kern="1200" dirty="0"/>
        </a:p>
      </dsp:txBody>
      <dsp:txXfrm rot="5400000">
        <a:off x="4253726" y="-1994546"/>
        <a:ext cx="916936" cy="7449449"/>
      </dsp:txXfrm>
    </dsp:sp>
    <dsp:sp modelId="{AD84E2E4-3DEF-4DC5-B8E4-1E1BED6EED25}" macro="" textlink="">
      <dsp:nvSpPr>
        <dsp:cNvPr id="0" name=""/>
        <dsp:cNvSpPr/>
      </dsp:nvSpPr>
      <dsp:spPr>
        <a:xfrm rot="5400000">
          <a:off x="-211600" y="2749218"/>
          <a:ext cx="1410671" cy="987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3</a:t>
          </a:r>
          <a:endParaRPr lang="id-ID" sz="2700" kern="1200" dirty="0"/>
        </a:p>
      </dsp:txBody>
      <dsp:txXfrm rot="5400000">
        <a:off x="-211600" y="2749218"/>
        <a:ext cx="1410671" cy="987470"/>
      </dsp:txXfrm>
    </dsp:sp>
    <dsp:sp modelId="{A2171265-B4C9-4ABA-89E4-1521D35E9FA4}" macro="" textlink="">
      <dsp:nvSpPr>
        <dsp:cNvPr id="0" name=""/>
        <dsp:cNvSpPr/>
      </dsp:nvSpPr>
      <dsp:spPr>
        <a:xfrm rot="5400000">
          <a:off x="4253726" y="-728638"/>
          <a:ext cx="916936" cy="7449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LOKAKARYA/WORKSHOP</a:t>
          </a:r>
          <a:r>
            <a:rPr lang="id-ID" sz="1900" b="1" kern="1200" dirty="0" smtClean="0"/>
            <a:t/>
          </a:r>
          <a:br>
            <a:rPr lang="id-ID" sz="1900" b="1" kern="1200" dirty="0" smtClean="0"/>
          </a:br>
          <a:r>
            <a:rPr lang="en-US" sz="1900" b="0" kern="1200" dirty="0" err="1" smtClean="0"/>
            <a:t>Melibatkan</a:t>
          </a:r>
          <a:r>
            <a:rPr lang="en-US" sz="1900" b="0" kern="1200" dirty="0" smtClean="0"/>
            <a:t> </a:t>
          </a:r>
          <a:r>
            <a:rPr lang="en-US" sz="1900" b="0" kern="1200" dirty="0" err="1" smtClean="0"/>
            <a:t>Fakultas</a:t>
          </a:r>
          <a:r>
            <a:rPr lang="en-US" sz="1900" b="0" kern="1200" dirty="0" smtClean="0"/>
            <a:t> </a:t>
          </a:r>
          <a:r>
            <a:rPr lang="en-US" sz="1900" b="0" kern="1200" dirty="0" err="1" smtClean="0"/>
            <a:t>dalam</a:t>
          </a:r>
          <a:r>
            <a:rPr lang="en-US" sz="1900" b="0" kern="1200" dirty="0" smtClean="0"/>
            <a:t> </a:t>
          </a:r>
          <a:r>
            <a:rPr lang="en-US" sz="1900" kern="1200" dirty="0" err="1" smtClean="0"/>
            <a:t>Pengembangan</a:t>
          </a:r>
          <a:r>
            <a:rPr lang="en-US" sz="1900" kern="1200" dirty="0" smtClean="0"/>
            <a:t>/</a:t>
          </a:r>
          <a:r>
            <a:rPr lang="en-US" sz="1900" kern="1200" dirty="0" err="1" smtClean="0"/>
            <a:t>perbaikan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kuesioner;koordinasi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pengumpulan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data,sosialisasi</a:t>
          </a:r>
          <a:r>
            <a:rPr lang="en-US" sz="1900" kern="1200" dirty="0" smtClean="0"/>
            <a:t> TS.</a:t>
          </a:r>
          <a:endParaRPr lang="id-ID" sz="1900" kern="1200" dirty="0"/>
        </a:p>
      </dsp:txBody>
      <dsp:txXfrm rot="5400000">
        <a:off x="4253726" y="-728638"/>
        <a:ext cx="916936" cy="7449449"/>
      </dsp:txXfrm>
    </dsp:sp>
    <dsp:sp modelId="{6E65037C-B26D-4D50-B854-900243FEFD44}" macro="" textlink="">
      <dsp:nvSpPr>
        <dsp:cNvPr id="0" name=""/>
        <dsp:cNvSpPr/>
      </dsp:nvSpPr>
      <dsp:spPr>
        <a:xfrm rot="5400000">
          <a:off x="-211600" y="4015126"/>
          <a:ext cx="1410671" cy="987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4</a:t>
          </a:r>
          <a:endParaRPr lang="id-ID" sz="2400" b="0" kern="1200" dirty="0"/>
        </a:p>
      </dsp:txBody>
      <dsp:txXfrm rot="5400000">
        <a:off x="-211600" y="4015126"/>
        <a:ext cx="1410671" cy="987470"/>
      </dsp:txXfrm>
    </dsp:sp>
    <dsp:sp modelId="{A5861796-3FA7-4A4C-84F3-40F4C669F399}" macro="" textlink="">
      <dsp:nvSpPr>
        <dsp:cNvPr id="0" name=""/>
        <dsp:cNvSpPr/>
      </dsp:nvSpPr>
      <dsp:spPr>
        <a:xfrm rot="5400000">
          <a:off x="4253726" y="537269"/>
          <a:ext cx="916936" cy="7449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RISET</a:t>
          </a:r>
          <a:endParaRPr lang="id-ID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Menentukan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alat</a:t>
          </a:r>
          <a:r>
            <a:rPr lang="en-US" sz="1800" b="0" kern="1200" dirty="0" smtClean="0"/>
            <a:t>, </a:t>
          </a:r>
          <a:r>
            <a:rPr lang="en-US" sz="1800" b="0" kern="1200" dirty="0" err="1" smtClean="0"/>
            <a:t>dan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surat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menyurat</a:t>
          </a:r>
          <a:endParaRPr lang="id-ID" sz="2800" b="1" kern="1200" dirty="0"/>
        </a:p>
      </dsp:txBody>
      <dsp:txXfrm rot="5400000">
        <a:off x="4253726" y="537269"/>
        <a:ext cx="916936" cy="7449449"/>
      </dsp:txXfrm>
    </dsp:sp>
  </dsp:spTree>
</dgm:drawing>
</file>

<file path=ppt/diagrams/drawing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36EA63C-C672-4B6A-8CE5-DFC1AE44244D}" macro="" textlink="">
      <dsp:nvSpPr>
        <dsp:cNvPr id="0" name=""/>
        <dsp:cNvSpPr/>
      </dsp:nvSpPr>
      <dsp:spPr>
        <a:xfrm rot="5400000">
          <a:off x="-170350" y="174267"/>
          <a:ext cx="1135667" cy="79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id-ID" sz="2200" kern="1200" dirty="0"/>
        </a:p>
      </dsp:txBody>
      <dsp:txXfrm rot="5400000">
        <a:off x="-170350" y="174267"/>
        <a:ext cx="1135667" cy="794967"/>
      </dsp:txXfrm>
    </dsp:sp>
    <dsp:sp modelId="{C628F675-1E24-4931-A074-2894B3FDEBD9}" macro="" textlink="">
      <dsp:nvSpPr>
        <dsp:cNvPr id="0" name=""/>
        <dsp:cNvSpPr/>
      </dsp:nvSpPr>
      <dsp:spPr>
        <a:xfrm rot="5400000">
          <a:off x="4278830" y="-3479945"/>
          <a:ext cx="738183" cy="770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PENGUMPULAN DATA</a:t>
          </a:r>
          <a:endParaRPr lang="id-ID" sz="3600" b="1" kern="1200" dirty="0"/>
        </a:p>
      </dsp:txBody>
      <dsp:txXfrm rot="5400000">
        <a:off x="4278830" y="-3479945"/>
        <a:ext cx="738183" cy="7705910"/>
      </dsp:txXfrm>
    </dsp:sp>
    <dsp:sp modelId="{456DAC4A-61CF-4996-91D1-E680DCA2276F}" macro="" textlink="">
      <dsp:nvSpPr>
        <dsp:cNvPr id="0" name=""/>
        <dsp:cNvSpPr/>
      </dsp:nvSpPr>
      <dsp:spPr>
        <a:xfrm rot="5400000">
          <a:off x="-170350" y="1193392"/>
          <a:ext cx="1135667" cy="79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id-ID" sz="2200" kern="1200" dirty="0"/>
        </a:p>
      </dsp:txBody>
      <dsp:txXfrm rot="5400000">
        <a:off x="-170350" y="1193392"/>
        <a:ext cx="1135667" cy="794967"/>
      </dsp:txXfrm>
    </dsp:sp>
    <dsp:sp modelId="{489E606E-B6E0-422A-A091-74AD1BEA9BFA}" macro="" textlink="">
      <dsp:nvSpPr>
        <dsp:cNvPr id="0" name=""/>
        <dsp:cNvSpPr/>
      </dsp:nvSpPr>
      <dsp:spPr>
        <a:xfrm rot="5400000">
          <a:off x="4278830" y="-2460821"/>
          <a:ext cx="738183" cy="770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MEKANISME REMINDER</a:t>
          </a:r>
          <a:r>
            <a:rPr lang="id-ID" sz="2800" b="1" kern="1200" dirty="0" smtClean="0"/>
            <a:t/>
          </a:r>
          <a:br>
            <a:rPr lang="id-ID" sz="2800" b="1" kern="1200" dirty="0" smtClean="0"/>
          </a:br>
          <a:endParaRPr lang="id-ID" sz="2400" b="0" kern="1200" dirty="0"/>
        </a:p>
      </dsp:txBody>
      <dsp:txXfrm rot="5400000">
        <a:off x="4278830" y="-2460821"/>
        <a:ext cx="738183" cy="7705910"/>
      </dsp:txXfrm>
    </dsp:sp>
    <dsp:sp modelId="{AD84E2E4-3DEF-4DC5-B8E4-1E1BED6EED25}" macro="" textlink="">
      <dsp:nvSpPr>
        <dsp:cNvPr id="0" name=""/>
        <dsp:cNvSpPr/>
      </dsp:nvSpPr>
      <dsp:spPr>
        <a:xfrm rot="5400000">
          <a:off x="-170350" y="2212516"/>
          <a:ext cx="1135667" cy="79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id-ID" sz="2200" kern="1200" dirty="0"/>
        </a:p>
      </dsp:txBody>
      <dsp:txXfrm rot="5400000">
        <a:off x="-170350" y="2212516"/>
        <a:ext cx="1135667" cy="794967"/>
      </dsp:txXfrm>
    </dsp:sp>
    <dsp:sp modelId="{A2171265-B4C9-4ABA-89E4-1521D35E9FA4}" macro="" textlink="">
      <dsp:nvSpPr>
        <dsp:cNvPr id="0" name=""/>
        <dsp:cNvSpPr/>
      </dsp:nvSpPr>
      <dsp:spPr>
        <a:xfrm rot="5400000">
          <a:off x="4278830" y="-1441697"/>
          <a:ext cx="738183" cy="770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SOSIALISASI</a:t>
          </a:r>
          <a:endParaRPr lang="id-ID" sz="2800" kern="1200" dirty="0"/>
        </a:p>
      </dsp:txBody>
      <dsp:txXfrm rot="5400000">
        <a:off x="4278830" y="-1441697"/>
        <a:ext cx="738183" cy="7705910"/>
      </dsp:txXfrm>
    </dsp:sp>
    <dsp:sp modelId="{12E40C43-8844-4603-A1E9-E5A08C13E6ED}" macro="" textlink="">
      <dsp:nvSpPr>
        <dsp:cNvPr id="0" name=""/>
        <dsp:cNvSpPr/>
      </dsp:nvSpPr>
      <dsp:spPr>
        <a:xfrm rot="5400000">
          <a:off x="-170350" y="3231640"/>
          <a:ext cx="1135667" cy="79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 </a:t>
          </a:r>
          <a:endParaRPr lang="id-ID" sz="2800" kern="1200" dirty="0"/>
        </a:p>
      </dsp:txBody>
      <dsp:txXfrm rot="5400000">
        <a:off x="-170350" y="3231640"/>
        <a:ext cx="1135667" cy="794967"/>
      </dsp:txXfrm>
    </dsp:sp>
    <dsp:sp modelId="{7D281298-7371-49E8-A5E6-6FE13AD9CADA}" macro="" textlink="">
      <dsp:nvSpPr>
        <dsp:cNvPr id="0" name=""/>
        <dsp:cNvSpPr/>
      </dsp:nvSpPr>
      <dsp:spPr>
        <a:xfrm rot="5400000">
          <a:off x="4278636" y="-422378"/>
          <a:ext cx="738571" cy="770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ANALISIS</a:t>
          </a:r>
          <a:endParaRPr lang="id-ID" sz="2800" b="1" kern="1200" dirty="0"/>
        </a:p>
      </dsp:txBody>
      <dsp:txXfrm rot="5400000">
        <a:off x="4278636" y="-422378"/>
        <a:ext cx="738571" cy="7705910"/>
      </dsp:txXfrm>
    </dsp:sp>
    <dsp:sp modelId="{BE51A9C6-2D69-41CB-B75A-2F2DAA8700A6}" macro="" textlink="">
      <dsp:nvSpPr>
        <dsp:cNvPr id="0" name=""/>
        <dsp:cNvSpPr/>
      </dsp:nvSpPr>
      <dsp:spPr>
        <a:xfrm rot="5400000">
          <a:off x="-170350" y="4250764"/>
          <a:ext cx="1135667" cy="79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id-ID" sz="2800" kern="1200" dirty="0"/>
        </a:p>
      </dsp:txBody>
      <dsp:txXfrm rot="5400000">
        <a:off x="-170350" y="4250764"/>
        <a:ext cx="1135667" cy="794967"/>
      </dsp:txXfrm>
    </dsp:sp>
    <dsp:sp modelId="{4FCEE4CC-F295-4A68-B46A-DCDA222DD5E2}" macro="" textlink="">
      <dsp:nvSpPr>
        <dsp:cNvPr id="0" name=""/>
        <dsp:cNvSpPr/>
      </dsp:nvSpPr>
      <dsp:spPr>
        <a:xfrm rot="5400000">
          <a:off x="4278830" y="596551"/>
          <a:ext cx="738183" cy="770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DISEMINASI HASIL</a:t>
          </a:r>
          <a:endParaRPr lang="id-ID" sz="2800" b="1" kern="1200" dirty="0"/>
        </a:p>
      </dsp:txBody>
      <dsp:txXfrm rot="5400000">
        <a:off x="4278830" y="596551"/>
        <a:ext cx="738183" cy="7705910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8E1ABC9-8F18-46E1-8C8E-E6CA35040CDE}" type="datetimeFigureOut">
              <a:rPr lang="id-ID" smtClean="0"/>
              <a:t>23/10/2015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E2A2396-7531-4412-872B-81064104481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0F8A834-E628-4A4E-A215-E991603D08B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83A3327-0460-4B0E-AC0D-60A8392AD1B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2EAB-E940-491A-9D3E-87753BB8E6E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A1. Gender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4569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945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5322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10698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4569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945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5322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10698" indent="-247688" defTabSz="49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7194F8D-6CF4-4EEC-918B-082CF4CA44D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1620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213E-235E-4A2A-8652-0D913EC42735}" type="datetimeFigureOut">
              <a:rPr lang="id-ID" smtClean="0"/>
              <a:pPr/>
              <a:t>23/10/2015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DFF0-5CC4-4F4D-B905-3C662B6621A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418274"/>
          <a:ext cx="7962928" cy="33020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500" dist="50800" dir="5400000" sy="-100000" algn="bl" rotWithShape="0"/>
                </a:effectLst>
                <a:tableStyleId>{5C22544A-7EE6-4342-B048-85BDC9FD1C3A}</a:tableStyleId>
              </a:tblPr>
              <a:tblGrid>
                <a:gridCol w="571528"/>
                <a:gridCol w="22098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Metoda Survey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Keterangan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</a:t>
                      </a:r>
                      <a:r>
                        <a:rPr lang="id-ID" dirty="0" smtClean="0"/>
                        <a:t>ail</a:t>
                      </a:r>
                      <a:r>
                        <a:rPr lang="en-US" dirty="0" smtClean="0"/>
                        <a:t> blast; SMS blast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pengiriman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 err="1" smtClean="0"/>
                        <a:t>serentak</a:t>
                      </a:r>
                      <a:r>
                        <a:rPr lang="en-US" sz="1800" b="0" dirty="0" smtClean="0"/>
                        <a:t>, </a:t>
                      </a:r>
                      <a:r>
                        <a:rPr lang="en-US" sz="1800" b="0" dirty="0" err="1" smtClean="0"/>
                        <a:t>berdasarkan</a:t>
                      </a:r>
                      <a:r>
                        <a:rPr lang="en-US" sz="1800" b="0" dirty="0" smtClean="0"/>
                        <a:t> data e-mail , no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telpon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err="1" smtClean="0"/>
                        <a:t>mahasiswa</a:t>
                      </a:r>
                      <a:r>
                        <a:rPr lang="id-ID" sz="1800" b="0" dirty="0" smtClean="0"/>
                        <a:t> terbaru</a:t>
                      </a:r>
                      <a:endParaRPr lang="id-ID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Website *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hlinkClick r:id=""/>
                        </a:rPr>
                        <a:t>www.ukdw.ac.id/tracerstudy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Phone</a:t>
                      </a:r>
                      <a:r>
                        <a:rPr lang="id-ID" baseline="0" dirty="0" smtClean="0"/>
                        <a:t> Call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Menghubungi</a:t>
                      </a:r>
                      <a:r>
                        <a:rPr lang="id-ID" baseline="0" dirty="0" smtClean="0"/>
                        <a:t> yang bersangkutan/orang tua berdasarkaan data terbaru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Gathering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Hasil</a:t>
                      </a:r>
                      <a:r>
                        <a:rPr lang="id-ID" baseline="0" dirty="0" smtClean="0"/>
                        <a:t> Questioner hardcopy secara langsung pada acara gathering di </a:t>
                      </a:r>
                      <a:r>
                        <a:rPr lang="id-ID" dirty="0" smtClean="0"/>
                        <a:t>Jakarta dan Semarang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Jeraring Sosial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facebook</a:t>
                      </a:r>
                      <a:r>
                        <a:rPr lang="en-US" sz="1800" b="0" dirty="0" smtClean="0"/>
                        <a:t>, twitter, BBM, </a:t>
                      </a:r>
                      <a:r>
                        <a:rPr lang="en-US" sz="1800" b="0" dirty="0" err="1" smtClean="0"/>
                        <a:t>Whatsapp</a:t>
                      </a:r>
                      <a:r>
                        <a:rPr lang="en-US" sz="1800" b="0" dirty="0" smtClean="0"/>
                        <a:t>, SMS, Personal </a:t>
                      </a:r>
                      <a:r>
                        <a:rPr lang="en-US" sz="1800" b="0" dirty="0" err="1" smtClean="0"/>
                        <a:t>Grup</a:t>
                      </a:r>
                      <a:endParaRPr lang="id-ID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PENGUMPULAN  DATA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i="1" dirty="0" smtClean="0"/>
              <a:t>Tracer Study </a:t>
            </a:r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128" t="18750" r="26207" b="6250"/>
          <a:stretch>
            <a:fillRect/>
          </a:stretch>
        </p:blipFill>
        <p:spPr bwMode="auto">
          <a:xfrm>
            <a:off x="228600" y="15240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i="1" dirty="0" smtClean="0"/>
              <a:t>Tracer Study </a:t>
            </a:r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299" r="13909"/>
          <a:stretch>
            <a:fillRect/>
          </a:stretch>
        </p:blipFill>
        <p:spPr bwMode="auto">
          <a:xfrm>
            <a:off x="533400" y="14478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a typeface="+mj-ea"/>
                <a:cs typeface="+mj-cs"/>
              </a:rPr>
              <a:t>MEKANISME REMINDER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Content Placeholder 3" descr="flowchart_t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696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1511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457200"/>
                <a:gridCol w="2209800"/>
                <a:gridCol w="28956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NO</a:t>
                      </a:r>
                      <a:endParaRPr lang="id-ID" sz="16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KETERANGAN</a:t>
                      </a:r>
                      <a:endParaRPr lang="id-ID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KENDALA</a:t>
                      </a:r>
                      <a:endParaRPr lang="id-ID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PEMECAHAN</a:t>
                      </a:r>
                      <a:endParaRPr lang="id-ID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Database System &amp; Website Service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koneksi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gagal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data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login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tgl_lahir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] &amp; alumni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tersedia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koneksi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internet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sinkronisasi</a:t>
                      </a:r>
                      <a:r>
                        <a:rPr lang="en-US" sz="1800" dirty="0" smtClean="0"/>
                        <a:t> data PUSPINDIKA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BIRO AKADEMIK, Login </a:t>
                      </a:r>
                      <a:r>
                        <a:rPr lang="en-US" sz="1800" dirty="0" err="1" smtClean="0"/>
                        <a:t>ulang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melengkapi</a:t>
                      </a:r>
                      <a:r>
                        <a:rPr lang="en-US" sz="1800" dirty="0" smtClean="0"/>
                        <a:t> data, </a:t>
                      </a:r>
                      <a:r>
                        <a:rPr lang="en-US" sz="1800" i="1" dirty="0" smtClean="0"/>
                        <a:t>task force </a:t>
                      </a:r>
                      <a:r>
                        <a:rPr lang="en-US" sz="1800" dirty="0" err="1" smtClean="0"/>
                        <a:t>memandu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mengisi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kueisoner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melalui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telepon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Responden</a:t>
                      </a:r>
                      <a:r>
                        <a:rPr lang="en-US" sz="1800" dirty="0" smtClean="0"/>
                        <a:t> / Alumni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alumni ‘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segan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mengisi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pertanyaan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terlalu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banyak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kerja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percaya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diri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terlalu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sibuk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kerja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didorong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melalui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i="1" dirty="0" err="1" smtClean="0"/>
                        <a:t>pertemuan</a:t>
                      </a:r>
                      <a:r>
                        <a:rPr lang="en-US" sz="1800" i="1" dirty="0" smtClean="0"/>
                        <a:t>/ gathering </a:t>
                      </a:r>
                      <a:r>
                        <a:rPr lang="en-US" sz="1800" dirty="0" smtClean="0"/>
                        <a:t>alumni, </a:t>
                      </a:r>
                      <a:r>
                        <a:rPr lang="en-US" sz="1800" dirty="0" err="1" smtClean="0"/>
                        <a:t>mengulangi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kontak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melalui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grup</a:t>
                      </a:r>
                      <a:r>
                        <a:rPr lang="en-US" sz="1800" dirty="0" smtClean="0"/>
                        <a:t> alumni per </a:t>
                      </a:r>
                      <a:r>
                        <a:rPr lang="en-US" sz="1800" dirty="0" err="1" smtClean="0"/>
                        <a:t>angkatan</a:t>
                      </a:r>
                      <a:r>
                        <a:rPr lang="en-US" sz="1800" dirty="0" smtClean="0"/>
                        <a:t> 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Alumni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e-mail/ No. HP/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Alamat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Rumah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Berganti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pelacakan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ulang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melalui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rekan</a:t>
                      </a:r>
                      <a:r>
                        <a:rPr lang="en-US" sz="1800" dirty="0" smtClean="0"/>
                        <a:t> alumni , </a:t>
                      </a:r>
                      <a:r>
                        <a:rPr lang="en-US" sz="1800" dirty="0" err="1" smtClean="0"/>
                        <a:t>telepon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tua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sesuai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alamat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asal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4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Lembar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KUES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ONER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beberapa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point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diisi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paham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terlalu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banyak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pertanyaan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perlu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evaluasi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ulang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komposisi</a:t>
                      </a:r>
                      <a:r>
                        <a:rPr lang="en-US" sz="1800" dirty="0" smtClean="0"/>
                        <a:t> form </a:t>
                      </a:r>
                      <a:r>
                        <a:rPr lang="en-US" sz="1800" dirty="0" err="1" smtClean="0"/>
                        <a:t>kuesioner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KENDALA &amp; PEMECAHAN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7915300" cy="507898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00062"/>
                <a:gridCol w="1857388"/>
                <a:gridCol w="3286148"/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NO</a:t>
                      </a:r>
                      <a:endParaRPr lang="id-ID" sz="16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PROGRAM STUDI</a:t>
                      </a:r>
                      <a:endParaRPr lang="id-ID" sz="20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SEBARAN MASUK</a:t>
                      </a:r>
                      <a:endParaRPr lang="id-ID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UKDW</a:t>
                      </a:r>
                      <a:endParaRPr lang="id-ID" sz="20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JUMLAH</a:t>
                      </a:r>
                      <a:endParaRPr lang="id-ID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RESPODEN</a:t>
                      </a:r>
                      <a:endParaRPr lang="id-ID" sz="20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TEOLOGI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2005, 2006, 2007, 2008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MANAJEMEN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2000, 2002, 2007, 2008, 2009, 2010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AKUNTANSI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2005, 2006, 2007, 2008, 2009, 2010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/>
                        <a:t>4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ARSITEK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2002, 2005, 2006, 2007, 2008, 2009, 2010, 2011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 .INFORMATIKA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2003, 2004, 2005, 2006, 2007, 2008, 2009, 2012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S. INFORMASI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2005, 2006, 2007, 2008, 2009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DESPRO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2006, 2008, 2009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</a:t>
                      </a:r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BIOLOGI</a:t>
                      </a:r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n-lt"/>
                          <a:ea typeface="Calibri"/>
                          <a:cs typeface="Times New Roman"/>
                        </a:rPr>
                        <a:t>2004, 2007, 2008, 2009, 2012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d-ID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JUMLAH RESPONDEN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POPULASI &amp; JUMLAH RESPONDEN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714348" y="1244600"/>
          <a:ext cx="7615262" cy="3977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500" dist="50800" dir="5400000" sy="-100000" algn="bl" rotWithShape="0"/>
                </a:effectLst>
                <a:tableStyleId>{5C22544A-7EE6-4342-B048-85BDC9FD1C3A}</a:tableStyleId>
              </a:tblPr>
              <a:tblGrid>
                <a:gridCol w="499479"/>
                <a:gridCol w="2489690"/>
                <a:gridCol w="1708096"/>
                <a:gridCol w="1565755"/>
                <a:gridCol w="1352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PROGRAM STUDI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LULUSAN </a:t>
                      </a:r>
                    </a:p>
                    <a:p>
                      <a:pPr algn="ctr"/>
                      <a:r>
                        <a:rPr lang="id-ID" dirty="0" smtClean="0"/>
                        <a:t>2013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RESPONDEN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TEOLOGI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MANAJEMEN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AKUNTANSI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ARSITEKTUR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TEKNIK INFORMATIKA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SISTEM</a:t>
                      </a:r>
                      <a:r>
                        <a:rPr lang="id-ID" sz="1800" baseline="0" dirty="0" smtClean="0">
                          <a:latin typeface="+mn-lt"/>
                        </a:rPr>
                        <a:t> INFORMASI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DESAIN PRODUK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BIOLOGI</a:t>
                      </a:r>
                      <a:endParaRPr lang="id-ID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236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b="1" dirty="0" smtClean="0"/>
                        <a:t>43,8%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RESPONDEN</a:t>
            </a:r>
            <a:r>
              <a:rPr lang="id-ID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RATE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PRODI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077200" cy="3053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4038600"/>
                <a:gridCol w="19812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2013</a:t>
                      </a:r>
                      <a:endParaRPr lang="id-ID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Number of Population Target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539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Undelivered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0,0%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Subject Target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539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100,0%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Respondent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Gross response rate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(236/539)*100%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43,78%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Nett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 response rate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(236/539)*100%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43,78%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5" charset="0"/>
                          <a:ea typeface="ＭＳ Ｐゴシック" pitchFamily="-105" charset="-128"/>
                        </a:rPr>
                        <a:t>Completion Rate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(236/</a:t>
                      </a:r>
                      <a:r>
                        <a:rPr lang="en-US" dirty="0" smtClean="0"/>
                        <a:t>236</a:t>
                      </a:r>
                      <a:r>
                        <a:rPr lang="id-ID" dirty="0" smtClean="0"/>
                        <a:t>)*100%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100%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STATISTIK RESPON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Perbandingan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Response Rate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Prodi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6822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LULUSAN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 2011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LULUSAN</a:t>
                      </a:r>
                    </a:p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LULUSAN </a:t>
                      </a:r>
                    </a:p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Teologi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36,2%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Akuntansi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32,0%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41,07%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Arsitektur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T. </a:t>
                      </a:r>
                      <a:r>
                        <a:rPr lang="en-US" dirty="0" err="1" smtClean="0"/>
                        <a:t>Informatika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38,4%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76,3%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36,4%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</a:t>
                      </a:r>
                      <a:r>
                        <a:rPr lang="en-US" dirty="0" err="1" smtClean="0"/>
                        <a:t>Produk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87,5%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Bioteknologi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95,7%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47,04%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43,78%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14400" y="211138"/>
            <a:ext cx="7646988" cy="1101725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Cambria" pitchFamily="18" charset="0"/>
                <a:ea typeface="ＭＳ Ｐゴシック" pitchFamily="34" charset="-128"/>
              </a:rPr>
              <a:t>Perbandingan</a:t>
            </a:r>
            <a:r>
              <a:rPr lang="en-US" sz="40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Cambria" pitchFamily="18" charset="0"/>
                <a:ea typeface="ＭＳ Ｐゴシック" pitchFamily="34" charset="-128"/>
              </a:rPr>
              <a:t>Statistik</a:t>
            </a:r>
            <a:r>
              <a:rPr lang="en-US" sz="40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4000" dirty="0" err="1" smtClean="0">
                <a:latin typeface="Cambria" pitchFamily="18" charset="0"/>
                <a:ea typeface="ＭＳ Ｐゴシック" pitchFamily="34" charset="-128"/>
              </a:rPr>
              <a:t>Respons</a:t>
            </a:r>
            <a:endParaRPr lang="en-US" sz="4000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14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721725" y="0"/>
            <a:ext cx="42227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0463B72-0FC5-4CD6-9B5E-E04615F2E3F5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buFont typeface="Wingdings" pitchFamily="2" charset="2"/>
                <a:buNone/>
              </a:pPr>
              <a:t>19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1788" y="1450975"/>
          <a:ext cx="8504237" cy="5059363"/>
        </p:xfrm>
        <a:graphic>
          <a:graphicData uri="http://schemas.openxmlformats.org/drawingml/2006/table">
            <a:tbl>
              <a:tblPr/>
              <a:tblGrid>
                <a:gridCol w="2025650"/>
                <a:gridCol w="1266825"/>
                <a:gridCol w="868362"/>
                <a:gridCol w="1360488"/>
                <a:gridCol w="947737"/>
                <a:gridCol w="1143000"/>
                <a:gridCol w="8921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2015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Jumlah Target Populasi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391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576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539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Undelivered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0.0%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0.0%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0.0%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Target Subyek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391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100.0%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576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100.0%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539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100.0%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Responden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Gross response rate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(165/391) *100%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42,19%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(271/576) *100%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47,04%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(236/539) *100%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43,78%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Nett response rate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(165/391) *100%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42,19%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(271/576)*100%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47,04%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(236/539)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  <a:cs typeface="Arial" charset="0"/>
                        </a:rPr>
                        <a:t>*100%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07" charset="0"/>
                        <a:ea typeface="ＭＳ Ｐゴシック" pitchFamily="-107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43,78%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Completion Rate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165/165 *100%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271/271*100%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236/236* 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7" charset="0"/>
                          <a:ea typeface="ＭＳ Ｐゴシック" pitchFamily="-107" charset="-128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44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MANAJEMEN TRACER STUDY</a:t>
            </a:r>
            <a:r>
              <a:rPr lang="id-ID" sz="3200" b="1" dirty="0" smtClean="0">
                <a:solidFill>
                  <a:schemeClr val="bg1"/>
                </a:solidFill>
              </a:rPr>
              <a:t>(#1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Persiapan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)</a:t>
            </a:r>
            <a:endParaRPr lang="id-ID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09723" y="1371600"/>
          <a:ext cx="8436920" cy="52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14283" y="1071546"/>
          <a:ext cx="8715434" cy="557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14290"/>
            <a:ext cx="8229600" cy="7560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WAKTU MENCARI PEKERJAAN</a:t>
            </a:r>
            <a:endParaRPr lang="id-ID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219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F3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CARA MENCARI PEKERJAAN</a:t>
            </a:r>
            <a:endParaRPr lang="id-ID" sz="32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4282" y="1142984"/>
          <a:ext cx="8715436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F4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14283" y="1485859"/>
          <a:ext cx="8715434" cy="508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Durasi Memperoleh Pekerjaan</a:t>
            </a:r>
            <a:br>
              <a:rPr lang="id-ID" b="1" dirty="0" smtClean="0"/>
            </a:br>
            <a:r>
              <a:rPr lang="id-ID" sz="2700" b="1" dirty="0" smtClean="0"/>
              <a:t>(median, bulan)</a:t>
            </a:r>
            <a:endParaRPr lang="id-ID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191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196768"/>
            <a:ext cx="8229600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JUMLAH PERUSAHAAN DILAMAR </a:t>
            </a:r>
            <a:r>
              <a:rPr lang="id-ID" sz="2800" b="1" dirty="0" smtClean="0">
                <a:solidFill>
                  <a:srgbClr val="C00000"/>
                </a:solidFill>
              </a:rPr>
              <a:t>VS</a:t>
            </a:r>
            <a:r>
              <a:rPr lang="id-ID" sz="2800" b="1" dirty="0" smtClean="0"/>
              <a:t> MERESPON</a:t>
            </a:r>
            <a:br>
              <a:rPr lang="id-ID" sz="2800" b="1" dirty="0" smtClean="0"/>
            </a:br>
            <a:r>
              <a:rPr lang="id-ID" sz="2800" b="1" dirty="0" smtClean="0"/>
              <a:t>(median, jumlah)</a:t>
            </a:r>
            <a:endParaRPr lang="id-ID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168</a:t>
            </a:r>
            <a:endParaRPr lang="id-ID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4282" y="1142984"/>
          <a:ext cx="864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F6+F7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183796"/>
            <a:ext cx="8229600" cy="756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STATUS BEKERJA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221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F8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214414" y="1985952"/>
          <a:ext cx="6715172" cy="402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SITUASI SAAT INI</a:t>
            </a:r>
            <a:endParaRPr lang="id-ID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99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F9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57158" y="1524000"/>
          <a:ext cx="8429684" cy="497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KEAKTIFAN MENCARI PEKERJAAN</a:t>
            </a:r>
            <a:endParaRPr lang="id-ID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84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F10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214283" y="1228724"/>
          <a:ext cx="8715434" cy="534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72604" cy="756000"/>
          </a:xfrm>
          <a:noFill/>
          <a:effectLst/>
        </p:spPr>
        <p:txBody>
          <a:bodyPr>
            <a:normAutofit/>
          </a:bodyPr>
          <a:lstStyle/>
          <a:p>
            <a:r>
              <a:rPr lang="id-ID" sz="3200" b="1" dirty="0" smtClean="0"/>
              <a:t>JENIS TEMPAT BEKERJA SAAT INI</a:t>
            </a:r>
            <a:endParaRPr lang="id-ID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210 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F11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42845" y="1214422"/>
          <a:ext cx="8858310" cy="521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35795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11 </a:t>
            </a:r>
            <a:endParaRPr lang="id-ID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4282" y="714356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TEOLOGI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24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MANAJEMEN</a:t>
            </a:r>
            <a:endParaRPr lang="id-ID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42844" y="571480"/>
          <a:ext cx="8858312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MANAJEMEN TRACER STUDY</a:t>
            </a:r>
            <a:r>
              <a:rPr lang="id-ID" sz="3200" b="1" dirty="0" smtClean="0">
                <a:solidFill>
                  <a:schemeClr val="bg1"/>
                </a:solidFill>
              </a:rPr>
              <a:t>(#2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Pelaksanaan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)</a:t>
            </a:r>
            <a:endParaRPr lang="id-ID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57158" y="1371600"/>
          <a:ext cx="8500878" cy="52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21</a:t>
            </a:r>
            <a:endParaRPr lang="id-ID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14282" y="500042"/>
          <a:ext cx="8715436" cy="614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AKUNTANSI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21</a:t>
            </a:r>
            <a:endParaRPr lang="id-ID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14283" y="500042"/>
          <a:ext cx="8715434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ARSITEKTUR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14282" y="571480"/>
          <a:ext cx="87154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3579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5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DESAIN PRODUK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22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TEKNIK INFORMATIKA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F12-6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98000" y="357178"/>
          <a:ext cx="8748000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14282" y="285728"/>
          <a:ext cx="8748000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79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SISTEM INFORMASI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3579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</a:t>
            </a:r>
            <a:r>
              <a:rPr lang="id-ID" dirty="0" smtClean="0"/>
              <a:t>= 18</a:t>
            </a:r>
            <a:endParaRPr lang="id-ID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14283" y="571480"/>
          <a:ext cx="871543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BIDANG KERJA PRODI BIOLOGI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F12-8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PENDAPATAN PER BULAN</a:t>
            </a:r>
            <a:br>
              <a:rPr lang="id-ID" sz="3600" b="1" dirty="0" smtClean="0"/>
            </a:br>
            <a:r>
              <a:rPr lang="id-ID" sz="3600" b="1" dirty="0" smtClean="0"/>
              <a:t>(median, rupiah)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172</a:t>
            </a:r>
            <a:endParaRPr lang="id-ID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552574"/>
          <a:ext cx="9144000" cy="501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285721" y="1357298"/>
          <a:ext cx="8629652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KESELARASAN HORIZONTAL </a:t>
            </a:r>
            <a:br>
              <a:rPr lang="id-ID" sz="3200" b="1" dirty="0" smtClean="0"/>
            </a:br>
            <a:r>
              <a:rPr lang="id-ID" sz="3200" b="1" dirty="0" smtClean="0"/>
              <a:t>BIDANG ILMU &amp; PEKERJAAN</a:t>
            </a:r>
            <a:endParaRPr lang="id-ID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110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386984"/>
            <a:ext cx="8229600" cy="7560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KESELARASAN VERTIKAL</a:t>
            </a:r>
            <a:br>
              <a:rPr lang="id-ID" sz="3200" b="1" dirty="0" smtClean="0"/>
            </a:br>
            <a:r>
              <a:rPr lang="id-ID" sz="3200" b="1" dirty="0" smtClean="0"/>
              <a:t>TINGKAT PENDIDIKAN &amp; PEKERJAAN </a:t>
            </a:r>
            <a:br>
              <a:rPr lang="id-ID" sz="3200" b="1" dirty="0" smtClean="0"/>
            </a:br>
            <a:r>
              <a:rPr lang="id-ID" sz="2400" b="1" dirty="0" smtClean="0"/>
              <a:t> PER PRODI</a:t>
            </a:r>
            <a:endParaRPr lang="id-ID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167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F15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85720" y="1428736"/>
          <a:ext cx="85725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211</a:t>
            </a:r>
            <a:endParaRPr lang="id-ID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502" y="386984"/>
            <a:ext cx="82296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KESELARASAN VERTIKAL</a:t>
            </a:r>
            <a:b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TINGKAT PENDIDIKAN &amp; PEKERJAAN </a:t>
            </a:r>
            <a:b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TINGKAT PERGURUAN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TINGGI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F15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85721" y="1557337"/>
          <a:ext cx="8572558" cy="501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H="1">
            <a:off x="8280412" y="5414916"/>
            <a:ext cx="1" cy="504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88189" y="5414559"/>
            <a:ext cx="0" cy="4923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96117" y="5400963"/>
            <a:ext cx="1" cy="504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477000" y="0"/>
            <a:ext cx="2667000" cy="763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ANAJEMEN STRUKTUR PKTS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94301"/>
            <a:ext cx="2748844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MANAJEMEN PROGRAM:</a:t>
            </a:r>
          </a:p>
          <a:p>
            <a:pPr algn="ctr"/>
            <a:r>
              <a:rPr lang="id-ID" sz="1400" b="1" dirty="0" smtClean="0"/>
              <a:t>(ANALISIS DATA &amp; KEUANGAN)</a:t>
            </a:r>
          </a:p>
          <a:p>
            <a:pPr algn="ctr"/>
            <a:r>
              <a:rPr lang="id-ID" sz="1400" dirty="0" smtClean="0"/>
              <a:t>Dr. Charis Amarantini, M.Si</a:t>
            </a:r>
          </a:p>
          <a:p>
            <a:pPr algn="ctr"/>
            <a:r>
              <a:rPr lang="id-ID" sz="1400" dirty="0" smtClean="0"/>
              <a:t>Lussy Ernawati, S.Kom.,M.Acc</a:t>
            </a:r>
            <a:endParaRPr lang="id-ID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232305"/>
            <a:ext cx="252028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WAKIL REKTOR 3  (PENELITI)</a:t>
            </a:r>
          </a:p>
          <a:p>
            <a:pPr algn="ctr"/>
            <a:r>
              <a:rPr lang="id-ID" sz="1400" dirty="0" smtClean="0"/>
              <a:t>Joko Purwadi, S.Kom., MT</a:t>
            </a:r>
            <a:endParaRPr lang="id-ID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06814" y="2954541"/>
            <a:ext cx="341987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KOORDINATOR IT</a:t>
            </a:r>
          </a:p>
          <a:p>
            <a:pPr algn="ctr"/>
            <a:r>
              <a:rPr lang="id-ID" sz="1400" dirty="0" smtClean="0"/>
              <a:t>Aloysius Airlangga Bajuadji, S.Kom., M.Eng.</a:t>
            </a:r>
          </a:p>
          <a:p>
            <a:pPr algn="ctr"/>
            <a:r>
              <a:rPr lang="id-ID" sz="1400" dirty="0" smtClean="0"/>
              <a:t>Crisna Julius</a:t>
            </a:r>
            <a:endParaRPr lang="id-ID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686" y="1916812"/>
            <a:ext cx="2642636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KEPALA  PPKPK </a:t>
            </a:r>
          </a:p>
          <a:p>
            <a:pPr algn="ctr"/>
            <a:r>
              <a:rPr lang="id-ID" sz="1400" b="1" dirty="0" smtClean="0"/>
              <a:t>(KOORDINATOR DATA)</a:t>
            </a:r>
          </a:p>
          <a:p>
            <a:pPr algn="ctr"/>
            <a:r>
              <a:rPr lang="id-ID" sz="1400" dirty="0" smtClean="0"/>
              <a:t>Ambar Kusuma Astuti, S.E.,M.Si.</a:t>
            </a:r>
            <a:endParaRPr lang="id-ID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540" y="5906869"/>
            <a:ext cx="108012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id-ID" sz="1200" b="1" dirty="0" smtClean="0"/>
          </a:p>
          <a:p>
            <a:pPr algn="ctr"/>
            <a:r>
              <a:rPr lang="id-ID" sz="1200" b="1" dirty="0" smtClean="0"/>
              <a:t>TASK FORCE</a:t>
            </a:r>
          </a:p>
          <a:p>
            <a:pPr algn="ctr"/>
            <a:endParaRPr lang="id-ID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56057" y="5906869"/>
            <a:ext cx="108012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id-ID" sz="1200" b="1" dirty="0" smtClean="0"/>
          </a:p>
          <a:p>
            <a:pPr algn="ctr"/>
            <a:r>
              <a:rPr lang="id-ID" sz="1200" b="1" dirty="0" smtClean="0"/>
              <a:t>TASK FORCE</a:t>
            </a:r>
          </a:p>
          <a:p>
            <a:pPr algn="ctr"/>
            <a:endParaRPr lang="id-ID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2705" y="5906869"/>
            <a:ext cx="108012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id-ID" sz="1200" b="1" dirty="0" smtClean="0"/>
          </a:p>
          <a:p>
            <a:pPr algn="ctr"/>
            <a:r>
              <a:rPr lang="id-ID" sz="1200" b="1" dirty="0" smtClean="0"/>
              <a:t>TASK FORCE</a:t>
            </a:r>
          </a:p>
          <a:p>
            <a:pPr algn="ctr"/>
            <a:endParaRPr lang="id-ID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9566" y="5906869"/>
            <a:ext cx="108012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id-ID" sz="1200" b="1" dirty="0" smtClean="0"/>
          </a:p>
          <a:p>
            <a:pPr algn="ctr"/>
            <a:r>
              <a:rPr lang="id-ID" sz="1200" b="1" dirty="0" smtClean="0"/>
              <a:t>TASK FORCE</a:t>
            </a:r>
          </a:p>
          <a:p>
            <a:pPr algn="ctr"/>
            <a:endParaRPr lang="id-ID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706032" y="5906869"/>
            <a:ext cx="108012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id-ID" sz="1200" b="1" dirty="0" smtClean="0"/>
          </a:p>
          <a:p>
            <a:pPr algn="ctr"/>
            <a:r>
              <a:rPr lang="id-ID" sz="1200" b="1" dirty="0" smtClean="0"/>
              <a:t>TASK FORCE</a:t>
            </a:r>
          </a:p>
          <a:p>
            <a:pPr algn="ctr"/>
            <a:endParaRPr lang="id-ID" sz="1200" dirty="0"/>
          </a:p>
        </p:txBody>
      </p:sp>
      <p:cxnSp>
        <p:nvCxnSpPr>
          <p:cNvPr id="21" name="Straight Connector 20"/>
          <p:cNvCxnSpPr>
            <a:stCxn id="15" idx="2"/>
            <a:endCxn id="16" idx="0"/>
          </p:cNvCxnSpPr>
          <p:nvPr/>
        </p:nvCxnSpPr>
        <p:spPr>
          <a:xfrm rot="5400000">
            <a:off x="706951" y="5642219"/>
            <a:ext cx="52930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378369" y="5649219"/>
            <a:ext cx="468000" cy="7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71600" y="3904003"/>
            <a:ext cx="1" cy="64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08003" y="2558443"/>
            <a:ext cx="1" cy="196318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08003" y="703326"/>
            <a:ext cx="0" cy="12080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796117" y="3904003"/>
            <a:ext cx="1" cy="64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89626" y="3913496"/>
            <a:ext cx="1" cy="64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80412" y="3913496"/>
            <a:ext cx="1" cy="64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14203" y="3320408"/>
            <a:ext cx="787791" cy="6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14012" y="1329444"/>
            <a:ext cx="158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71600" y="3899848"/>
            <a:ext cx="734400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4384991"/>
            <a:ext cx="165618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/>
              <a:t>WAKIL DEKAN 3</a:t>
            </a:r>
          </a:p>
          <a:p>
            <a:pPr algn="ctr"/>
            <a:r>
              <a:rPr lang="id-ID" sz="1000" b="1" dirty="0" smtClean="0"/>
              <a:t> (ASISTEN PENELITI 5)</a:t>
            </a:r>
          </a:p>
          <a:p>
            <a:pPr algn="ctr"/>
            <a:r>
              <a:rPr lang="id-ID" sz="1000" dirty="0" smtClean="0"/>
              <a:t>FAKULTAS BIOTEKNOLOGI</a:t>
            </a:r>
          </a:p>
          <a:p>
            <a:pPr algn="ctr"/>
            <a:r>
              <a:rPr lang="id-ID" sz="1000" dirty="0" smtClean="0"/>
              <a:t>Djoko Rahardjo, Drs.,M.Kes</a:t>
            </a:r>
          </a:p>
          <a:p>
            <a:pPr algn="ctr"/>
            <a:endParaRPr lang="id-ID" sz="1000" dirty="0" smtClean="0"/>
          </a:p>
          <a:p>
            <a:pPr algn="ctr"/>
            <a:r>
              <a:rPr lang="id-ID" sz="1000" dirty="0" smtClean="0"/>
              <a:t>.</a:t>
            </a:r>
            <a:endParaRPr lang="id-ID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942" y="4384991"/>
            <a:ext cx="178136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/>
              <a:t>WAKIL DEKAN 3 </a:t>
            </a:r>
          </a:p>
          <a:p>
            <a:pPr algn="ctr"/>
            <a:r>
              <a:rPr lang="id-ID" sz="1000" b="1" dirty="0" smtClean="0"/>
              <a:t>(ASISTEN PENELITI 4)</a:t>
            </a:r>
          </a:p>
          <a:p>
            <a:pPr algn="ctr"/>
            <a:r>
              <a:rPr lang="id-ID" sz="1000" dirty="0" smtClean="0"/>
              <a:t>FAKULTAS </a:t>
            </a:r>
          </a:p>
          <a:p>
            <a:pPr algn="ctr"/>
            <a:r>
              <a:rPr lang="id-ID" sz="1000" dirty="0" smtClean="0"/>
              <a:t>TEKNOLOGI INFORMASI</a:t>
            </a:r>
          </a:p>
          <a:p>
            <a:pPr algn="ctr"/>
            <a:r>
              <a:rPr lang="id-ID" sz="1000" dirty="0" smtClean="0"/>
              <a:t>Willy Sudianto Raharjo, S.Kom.,M.Cs.</a:t>
            </a:r>
            <a:endParaRPr lang="id-ID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7427" y="4384991"/>
            <a:ext cx="179067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/>
              <a:t>WAKIL DEKAN 3</a:t>
            </a:r>
          </a:p>
          <a:p>
            <a:pPr algn="ctr"/>
            <a:r>
              <a:rPr lang="id-ID" sz="1000" b="1" dirty="0" smtClean="0"/>
              <a:t>(ASISTEN PENELITI 3)</a:t>
            </a:r>
          </a:p>
          <a:p>
            <a:pPr algn="ctr"/>
            <a:r>
              <a:rPr lang="id-ID" sz="1000" dirty="0" smtClean="0"/>
              <a:t>FAKULTAS </a:t>
            </a:r>
          </a:p>
          <a:p>
            <a:pPr algn="ctr"/>
            <a:r>
              <a:rPr lang="id-ID" sz="1000" dirty="0" smtClean="0"/>
              <a:t>ARSITEKTUR DAN DESAIN</a:t>
            </a:r>
          </a:p>
          <a:p>
            <a:pPr algn="ctr"/>
            <a:r>
              <a:rPr lang="id-ID" sz="1000" dirty="0" smtClean="0"/>
              <a:t>Parmonangan Manurung, ST., MT., IAI</a:t>
            </a:r>
            <a:endParaRPr lang="id-ID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6338" y="4384990"/>
            <a:ext cx="167955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/>
              <a:t>WAKIL DEKAN 3</a:t>
            </a:r>
          </a:p>
          <a:p>
            <a:pPr algn="ctr"/>
            <a:r>
              <a:rPr lang="id-ID" sz="1000" b="1" dirty="0" smtClean="0"/>
              <a:t>(ASISTEN PENELITI 2)</a:t>
            </a:r>
          </a:p>
          <a:p>
            <a:pPr algn="ctr"/>
            <a:r>
              <a:rPr lang="id-ID" sz="1000" dirty="0" smtClean="0"/>
              <a:t>FAKULTAS BISNIS</a:t>
            </a:r>
          </a:p>
          <a:p>
            <a:pPr algn="ctr"/>
            <a:r>
              <a:rPr lang="id-ID" sz="1000" dirty="0" smtClean="0"/>
              <a:t>Agustini Dyah R., Dra.,MBA.</a:t>
            </a:r>
          </a:p>
          <a:p>
            <a:pPr algn="ctr"/>
            <a:endParaRPr lang="id-ID" sz="1000" dirty="0" smtClean="0"/>
          </a:p>
          <a:p>
            <a:pPr algn="ctr"/>
            <a:r>
              <a:rPr lang="id-ID" sz="1000" dirty="0" smtClean="0"/>
              <a:t>	</a:t>
            </a:r>
            <a:endParaRPr lang="id-ID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97" y="4384990"/>
            <a:ext cx="1872207" cy="9925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/>
              <a:t>WAKIL DEKAN 3</a:t>
            </a:r>
          </a:p>
          <a:p>
            <a:pPr algn="ctr"/>
            <a:r>
              <a:rPr lang="id-ID" sz="1000" b="1" dirty="0" smtClean="0"/>
              <a:t>(ASISTEN PENELITI 1)</a:t>
            </a:r>
          </a:p>
          <a:p>
            <a:pPr algn="ctr"/>
            <a:r>
              <a:rPr lang="id-ID" sz="1000" dirty="0" smtClean="0"/>
              <a:t>FAKULTAS TEOLOGI</a:t>
            </a:r>
          </a:p>
          <a:p>
            <a:pPr algn="ctr"/>
            <a:r>
              <a:rPr lang="id-ID" sz="900" dirty="0" smtClean="0">
                <a:latin typeface="Arial Narrow" pitchFamily="34" charset="0"/>
              </a:rPr>
              <a:t>Pdt. DR. Djoko Prasetyo A.W.,,Th.M</a:t>
            </a:r>
            <a:r>
              <a:rPr lang="id-ID" sz="9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id-ID" sz="1050" dirty="0" smtClean="0">
                <a:latin typeface="Arial Narrow" pitchFamily="34" charset="0"/>
              </a:rPr>
              <a:t>Dr. Wahyu Nugroho</a:t>
            </a:r>
            <a:endParaRPr lang="id-ID" sz="1050" dirty="0" smtClean="0">
              <a:latin typeface="Arial Narrow" pitchFamily="34" charset="0"/>
            </a:endParaRPr>
          </a:p>
          <a:p>
            <a:pPr algn="ctr"/>
            <a:endParaRPr lang="id-ID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ALASAN BEKERJA TIDAK SESUAI PENDIDIKAN</a:t>
            </a:r>
            <a:endParaRPr lang="id-ID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id-ID" dirty="0" smtClean="0"/>
              <a:t>326</a:t>
            </a:r>
            <a:endParaRPr lang="id-ID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85720" y="1214422"/>
          <a:ext cx="8856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KO</a:t>
            </a:r>
            <a:r>
              <a:rPr lang="en-US" sz="2800" b="1" dirty="0" smtClean="0"/>
              <a:t>M</a:t>
            </a:r>
            <a:r>
              <a:rPr lang="id-ID" sz="2800" b="1" dirty="0" smtClean="0"/>
              <a:t>PETENSI SAAT LULUSAN &amp; KONTRIBUSI PT TERHADAP KOMPETENSI</a:t>
            </a:r>
            <a:br>
              <a:rPr lang="id-ID" sz="2800" b="1" dirty="0" smtClean="0"/>
            </a:br>
            <a:r>
              <a:rPr lang="id-ID" sz="2000" b="1" i="1" dirty="0" smtClean="0"/>
              <a:t>(mean, 1 Sangat Rendah --- 5 Sangat Tinggi)</a:t>
            </a:r>
            <a:endParaRPr lang="id-ID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F17-1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14282" y="1395412"/>
          <a:ext cx="8715436" cy="531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KOPETENSI SAAT LULUSAN &amp; KONTRIBUSI PT TERHADAP KOMPETENSI</a:t>
            </a:r>
            <a:br>
              <a:rPr lang="id-ID" sz="2800" b="1" dirty="0" smtClean="0"/>
            </a:br>
            <a:r>
              <a:rPr lang="id-ID" sz="2000" b="1" i="1" dirty="0" smtClean="0"/>
              <a:t>(mean, 1 Sangat Rendah --- 5 Sangat Tinggi)</a:t>
            </a:r>
            <a:endParaRPr lang="id-ID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F17-2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1428736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02" y="274638"/>
            <a:ext cx="8229600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KOPETENSI SAAT LULUSAN &amp; KONTRIBUSI PT TERHADAP KOMPETENSI</a:t>
            </a:r>
            <a:br>
              <a:rPr lang="id-ID" sz="2800" b="1" dirty="0" smtClean="0"/>
            </a:br>
            <a:r>
              <a:rPr lang="id-ID" sz="2000" b="1" i="1" dirty="0" smtClean="0"/>
              <a:t>(mean, 1 Sangat Rendah --- 5 Sangat Tinggi)</a:t>
            </a:r>
            <a:endParaRPr lang="id-ID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F17-3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" y="1381124"/>
          <a:ext cx="9143998" cy="54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KESESUAIAN MATAKULIAH </a:t>
            </a:r>
            <a:br>
              <a:rPr lang="id-ID" sz="2800" b="1" dirty="0" smtClean="0"/>
            </a:br>
            <a:r>
              <a:rPr lang="id-ID" sz="2800" b="1" dirty="0" smtClean="0"/>
              <a:t>DENGAN BIDANG PEKERJAAN</a:t>
            </a:r>
            <a:endParaRPr lang="id-ID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35795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N = </a:t>
            </a:r>
            <a:r>
              <a:rPr lang="en-US" dirty="0" smtClean="0"/>
              <a:t>212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F18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42910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MANFAAT DARI PROSES PEMBELAJARAN</a:t>
            </a:r>
            <a:br>
              <a:rPr lang="id-ID" sz="2800" b="1" dirty="0" smtClean="0"/>
            </a:br>
            <a:r>
              <a:rPr lang="id-ID" sz="2000" i="1" dirty="0" smtClean="0"/>
              <a:t>(mean, 1 Tidak Sama Sekali --- 5 Sangat Besar)</a:t>
            </a:r>
            <a:endParaRPr lang="id-ID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F19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14282" y="1214422"/>
          <a:ext cx="8715436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214283" y="1071546"/>
          <a:ext cx="871543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PENILAIAN ASPEK BELAJAR</a:t>
            </a:r>
            <a:br>
              <a:rPr lang="id-ID" sz="2800" b="1" dirty="0" smtClean="0"/>
            </a:br>
            <a:r>
              <a:rPr lang="id-ID" sz="2000" b="1" dirty="0" smtClean="0"/>
              <a:t>(mean)</a:t>
            </a:r>
            <a:endParaRPr lang="id-ID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1071546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FASILITAS BELAJAR</a:t>
            </a:r>
            <a:br>
              <a:rPr lang="id-ID" sz="2800" b="1" dirty="0" smtClean="0"/>
            </a:br>
            <a:r>
              <a:rPr lang="id-ID" sz="2000" b="1" dirty="0" smtClean="0"/>
              <a:t>(mean)</a:t>
            </a:r>
            <a:endParaRPr lang="id-ID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14282" y="1071546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7560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PENILAIAN PENGALAMAN BELAJAR</a:t>
            </a:r>
            <a:br>
              <a:rPr lang="id-ID" sz="2800" b="1" dirty="0" smtClean="0"/>
            </a:br>
            <a:r>
              <a:rPr lang="id-ID" sz="2000" b="1" dirty="0" smtClean="0"/>
              <a:t>(mean)</a:t>
            </a:r>
            <a:endParaRPr lang="id-ID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286776" y="0"/>
            <a:ext cx="857224" cy="357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b="1" dirty="0" smtClean="0"/>
              <a:t>KESIMPULAN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err="1" smtClean="0"/>
              <a:t>Respon</a:t>
            </a:r>
            <a:r>
              <a:rPr lang="en-US" b="1" dirty="0" smtClean="0"/>
              <a:t> rate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43,78% </a:t>
            </a:r>
            <a:r>
              <a:rPr lang="en-US" dirty="0" err="1" smtClean="0"/>
              <a:t>dari</a:t>
            </a:r>
            <a:r>
              <a:rPr lang="en-US" dirty="0" smtClean="0"/>
              <a:t> total  539 target </a:t>
            </a:r>
            <a:r>
              <a:rPr lang="en-US" dirty="0" err="1" smtClean="0"/>
              <a:t>reponden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236 </a:t>
            </a:r>
            <a:r>
              <a:rPr lang="en-US" dirty="0" err="1" smtClean="0"/>
              <a:t>responden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tracer study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alumni yang </a:t>
            </a:r>
            <a:r>
              <a:rPr lang="en-US" dirty="0" err="1" smtClean="0"/>
              <a:t>keberatan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sensitive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pendapatn</a:t>
            </a:r>
            <a:r>
              <a:rPr lang="en-US" dirty="0" smtClean="0"/>
              <a:t>/</a:t>
            </a:r>
            <a:r>
              <a:rPr lang="en-US" dirty="0" err="1" smtClean="0"/>
              <a:t>gaji</a:t>
            </a:r>
            <a:r>
              <a:rPr lang="en-US" dirty="0" smtClean="0"/>
              <a:t> alumni.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berkisar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range normal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id-ID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Bersifat Representatif (mewakili populasi yang diteliti)</a:t>
            </a:r>
          </a:p>
          <a:p>
            <a:pPr lvl="1"/>
            <a:r>
              <a:rPr lang="id-ID" dirty="0" smtClean="0"/>
              <a:t>Representasi dalam kehidupan sehari-hari </a:t>
            </a:r>
          </a:p>
          <a:p>
            <a:pPr lvl="1"/>
            <a:r>
              <a:rPr lang="id-ID" dirty="0" smtClean="0"/>
              <a:t>Tidak adanya penyimpangan data</a:t>
            </a:r>
          </a:p>
          <a:p>
            <a:pPr lvl="1"/>
            <a:r>
              <a:rPr lang="id-ID" dirty="0" smtClean="0"/>
              <a:t>Adanya kecocokan antara sampel dan populasi sasaran</a:t>
            </a:r>
          </a:p>
          <a:p>
            <a:pPr lvl="1"/>
            <a:r>
              <a:rPr lang="id-ID" dirty="0" smtClean="0"/>
              <a:t>Berdasarkan kajian dan fakta</a:t>
            </a:r>
            <a:r>
              <a:rPr lang="id-ID" dirty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solidFill>
            <a:schemeClr val="accent3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id-ID" b="1" dirty="0" smtClean="0"/>
              <a:t>SIFAT DATA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b="1" dirty="0" smtClean="0"/>
              <a:t>KESIMPULAN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3. </a:t>
            </a:r>
            <a:r>
              <a:rPr lang="en-US" dirty="0" smtClean="0"/>
              <a:t>Dari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status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alumni </a:t>
            </a:r>
            <a:r>
              <a:rPr lang="en-US" dirty="0" err="1" smtClean="0"/>
              <a:t>dari</a:t>
            </a:r>
            <a:r>
              <a:rPr lang="en-US" dirty="0" smtClean="0"/>
              <a:t> bursa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alumni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. Alumni UKDW </a:t>
            </a:r>
            <a:r>
              <a:rPr lang="en-US" dirty="0" err="1" smtClean="0"/>
              <a:t>berkarir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4. </a:t>
            </a:r>
            <a:r>
              <a:rPr lang="en-US" dirty="0" err="1" smtClean="0"/>
              <a:t>Kontribusi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UKDW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alumni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. </a:t>
            </a:r>
            <a:endParaRPr lang="id-ID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DOWNLOAD FILE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785926"/>
            <a:ext cx="85058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7326" y="1071546"/>
            <a:ext cx="555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 smtClean="0"/>
              <a:t>www.ukdw.ac.id/tracerstudy</a:t>
            </a:r>
            <a:endParaRPr lang="id-ID" sz="3600" dirty="0"/>
          </a:p>
        </p:txBody>
      </p:sp>
      <p:sp>
        <p:nvSpPr>
          <p:cNvPr id="8" name="Oval 7"/>
          <p:cNvSpPr/>
          <p:nvPr/>
        </p:nvSpPr>
        <p:spPr>
          <a:xfrm>
            <a:off x="1714480" y="5072074"/>
            <a:ext cx="6357982" cy="12144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3600" b="1" dirty="0" smtClean="0"/>
              <a:t>TEMU ALUMNI</a:t>
            </a:r>
            <a:br>
              <a:rPr lang="en-US" sz="3600" b="1" dirty="0" smtClean="0"/>
            </a:br>
            <a:r>
              <a:rPr lang="en-US" sz="3600" b="1" dirty="0" smtClean="0"/>
              <a:t>Jakarta, 7-8 </a:t>
            </a:r>
            <a:r>
              <a:rPr lang="en-US" sz="3600" b="1" dirty="0" err="1" smtClean="0"/>
              <a:t>Agustus</a:t>
            </a:r>
            <a:r>
              <a:rPr lang="en-US" sz="3600" b="1" dirty="0" smtClean="0"/>
              <a:t> 2015</a:t>
            </a:r>
            <a:endParaRPr lang="id-ID" sz="3600" b="1" dirty="0"/>
          </a:p>
        </p:txBody>
      </p:sp>
      <p:pic>
        <p:nvPicPr>
          <p:cNvPr id="4" name="Content Placeholder 3" descr="I:\PPKPK\PKTS-2015\Dokumentasi\Trace Study 7-8 Agst 2015\IMG_02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64343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PPKPK\PKTS-2015\Dokumentasi\Trace Study 7-8 Agst 2015\IMG_0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2984"/>
            <a:ext cx="47863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:\PPKPK\PKTS-2015\Dokumentasi\Trace Study 7-8 Agst 2015\IMG_02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Pengisian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Kuesioner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E:\PPKPK\PKTS-2014\Dokumentasi\Bali 12-14 Agst\AG-Bali 13 Agst 2014\IMG_85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15369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Kunjungan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i="1" dirty="0" smtClean="0">
                <a:latin typeface="Algerian" pitchFamily="82" charset="0"/>
              </a:rPr>
              <a:t>User</a:t>
            </a:r>
            <a:endParaRPr lang="en-US" i="1" dirty="0">
              <a:latin typeface="Algerian" pitchFamily="82" charset="0"/>
            </a:endParaRPr>
          </a:p>
        </p:txBody>
      </p:sp>
      <p:pic>
        <p:nvPicPr>
          <p:cNvPr id="5" name="Picture 4" descr="I:\PPKPK\PKTS-2015\Dokumentasi\Trace Study 7-8 Agst 2015\IMG_0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730092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:\PPKPK\PKTS-2015\Dokumentasi\Trace Study 7-8 Agst 2015\IMG_00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428736"/>
            <a:ext cx="5929354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Meeting Tim Tracer Study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:\PPKPK\PKTS-2015\Dokumentasi\TimTS\IMG-20151022-WA0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57150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PPKPK\PKTS-2015\Dokumentasi\TimTS\IMG-20151022-WA0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86190"/>
            <a:ext cx="5948368" cy="284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latin typeface="Algerian" pitchFamily="82" charset="0"/>
              </a:rPr>
              <a:t>TERIMAKASIH</a:t>
            </a:r>
            <a:endParaRPr lang="en-US" sz="4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b="1" dirty="0" smtClean="0"/>
              <a:t>DATA BASE ALUMNI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Data mahasiswa S1 lulusan tahun 2013</a:t>
            </a:r>
          </a:p>
          <a:p>
            <a:r>
              <a:rPr lang="id-ID" dirty="0" smtClean="0"/>
              <a:t>Data diambil dari database Alumni UKDW yang merupakan hasil proses Sistem Informasi Akademik Terintegrasi (StarMIK) yang berstatus lulus.</a:t>
            </a:r>
            <a:endParaRPr lang="en-US" dirty="0" smtClean="0"/>
          </a:p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Lulus:menyelesaikan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pendadaran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 smtClean="0"/>
          </a:p>
          <a:p>
            <a:r>
              <a:rPr lang="id-ID" dirty="0" smtClean="0"/>
              <a:t>Dilengkapi dengan data-data tambahan khususnya nomor kontak terbaru dari Fakultas/Prodi/Biro Administrasi Mahasiswa &amp; Alumni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4114800" y="2743200"/>
            <a:ext cx="1219200" cy="1752600"/>
          </a:xfrm>
          <a:prstGeom prst="flowChartMagneticDisk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Data</a:t>
            </a:r>
            <a:br>
              <a:rPr lang="id-ID" dirty="0" smtClean="0"/>
            </a:br>
            <a:r>
              <a:rPr lang="id-ID" dirty="0" smtClean="0"/>
              <a:t>Tracer Study</a:t>
            </a: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3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SUMBER DATA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1676400"/>
            <a:ext cx="1752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Universitas</a:t>
            </a:r>
          </a:p>
          <a:p>
            <a:pPr algn="ctr"/>
            <a:r>
              <a:rPr lang="id-ID" b="1" dirty="0" smtClean="0"/>
              <a:t>Terpusat</a:t>
            </a:r>
            <a:endParaRPr lang="id-ID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477000" y="1676400"/>
            <a:ext cx="17526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Ikatan Alumni Pusat</a:t>
            </a:r>
            <a:endParaRPr lang="id-ID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3352800"/>
            <a:ext cx="1752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Fakultas/</a:t>
            </a:r>
          </a:p>
          <a:p>
            <a:pPr algn="ctr"/>
            <a:r>
              <a:rPr lang="id-ID" b="1" dirty="0" smtClean="0"/>
              <a:t>Prodi</a:t>
            </a:r>
            <a:endParaRPr lang="id-ID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504296" y="3352800"/>
            <a:ext cx="17526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Internet (Jejaring Sosial &amp; Email/Maillist</a:t>
            </a:r>
            <a:endParaRPr lang="id-ID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4876800"/>
            <a:ext cx="17526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Biro Administrasi Kemahasiswaan &amp; Alumni</a:t>
            </a:r>
            <a:endParaRPr lang="id-ID" sz="1600" b="1" dirty="0"/>
          </a:p>
        </p:txBody>
      </p:sp>
      <p:cxnSp>
        <p:nvCxnSpPr>
          <p:cNvPr id="14" name="Straight Arrow Connector 13"/>
          <p:cNvCxnSpPr>
            <a:stCxn id="6" idx="3"/>
            <a:endCxn id="4" idx="2"/>
          </p:cNvCxnSpPr>
          <p:nvPr/>
        </p:nvCxnSpPr>
        <p:spPr>
          <a:xfrm>
            <a:off x="2743200" y="2133600"/>
            <a:ext cx="1371600" cy="14859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3810000"/>
            <a:ext cx="1371600" cy="158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43200" y="4114800"/>
            <a:ext cx="1371600" cy="12192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1"/>
            <a:endCxn id="4" idx="4"/>
          </p:cNvCxnSpPr>
          <p:nvPr/>
        </p:nvCxnSpPr>
        <p:spPr>
          <a:xfrm rot="10800000" flipV="1">
            <a:off x="5334000" y="2133600"/>
            <a:ext cx="1143000" cy="14859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334000" y="3810000"/>
            <a:ext cx="1219200" cy="158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b="1" dirty="0" smtClean="0"/>
              <a:t>WORKSHOP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kuesioner</a:t>
            </a:r>
            <a:endParaRPr lang="en-US" dirty="0" smtClean="0"/>
          </a:p>
          <a:p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data base alumni</a:t>
            </a:r>
          </a:p>
          <a:p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diseminasi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response rate Tracer study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TS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id-ID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b="1" dirty="0" smtClean="0"/>
              <a:t>PERSIAPAN RISET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a. </a:t>
            </a:r>
            <a:r>
              <a:rPr lang="en-US" dirty="0" err="1" smtClean="0"/>
              <a:t>Telpon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b. </a:t>
            </a:r>
            <a:r>
              <a:rPr lang="en-US" dirty="0" err="1" smtClean="0"/>
              <a:t>Pulsa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c.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Kuesioner</a:t>
            </a:r>
            <a:r>
              <a:rPr lang="en-US" dirty="0" smtClean="0"/>
              <a:t> On Line</a:t>
            </a:r>
          </a:p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Menyurat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a.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WR 3</a:t>
            </a:r>
          </a:p>
          <a:p>
            <a:pPr marL="514350" indent="-514350">
              <a:buNone/>
            </a:pPr>
            <a:r>
              <a:rPr lang="en-US" dirty="0" smtClean="0"/>
              <a:t>	b.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Email blast</a:t>
            </a:r>
          </a:p>
          <a:p>
            <a:pPr>
              <a:buNone/>
            </a:pPr>
            <a:endParaRPr lang="id-ID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1419</Words>
  <Application>Microsoft Office PowerPoint</Application>
  <PresentationFormat>On-screen Show (4:3)</PresentationFormat>
  <Paragraphs>485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MANAJEMEN TRACER STUDY(#1 Persiapan )</vt:lpstr>
      <vt:lpstr>MANAJEMEN TRACER STUDY(#2 Pelaksanaan )</vt:lpstr>
      <vt:lpstr>Slide 4</vt:lpstr>
      <vt:lpstr>SIFAT DATA</vt:lpstr>
      <vt:lpstr>DATA BASE ALUMNI</vt:lpstr>
      <vt:lpstr>Slide 7</vt:lpstr>
      <vt:lpstr>WORKSHOP</vt:lpstr>
      <vt:lpstr>PERSIAPAN RISET</vt:lpstr>
      <vt:lpstr>Slide 10</vt:lpstr>
      <vt:lpstr>Situs Tracer Study Online</vt:lpstr>
      <vt:lpstr>Situs Tracer Study Online</vt:lpstr>
      <vt:lpstr>Slide 13</vt:lpstr>
      <vt:lpstr>Slide 14</vt:lpstr>
      <vt:lpstr>Slide 15</vt:lpstr>
      <vt:lpstr>Slide 16</vt:lpstr>
      <vt:lpstr>Slide 17</vt:lpstr>
      <vt:lpstr>Perbandingan Response Rate Prodi</vt:lpstr>
      <vt:lpstr>Perbandingan Statistik Respons</vt:lpstr>
      <vt:lpstr>WAKTU MENCARI PEKERJAAN</vt:lpstr>
      <vt:lpstr>CARA MENCARI PEKERJAAN</vt:lpstr>
      <vt:lpstr>Durasi Memperoleh Pekerjaan (median, bulan)</vt:lpstr>
      <vt:lpstr>JUMLAH PERUSAHAAN DILAMAR VS MERESPON (median, jumlah)</vt:lpstr>
      <vt:lpstr>STATUS BEKERJA</vt:lpstr>
      <vt:lpstr>SITUASI SAAT INI</vt:lpstr>
      <vt:lpstr>KEAKTIFAN MENCARI PEKERJAAN</vt:lpstr>
      <vt:lpstr>JENIS TEMPAT BEKERJA SAAT INI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PENDAPATAN PER BULAN (median, rupiah)</vt:lpstr>
      <vt:lpstr>KESELARASAN HORIZONTAL  BIDANG ILMU &amp; PEKERJAAN</vt:lpstr>
      <vt:lpstr>KESELARASAN VERTIKAL TINGKAT PENDIDIKAN &amp; PEKERJAAN   PER PRODI</vt:lpstr>
      <vt:lpstr>Slide 39</vt:lpstr>
      <vt:lpstr>ALASAN BEKERJA TIDAK SESUAI PENDIDIKAN</vt:lpstr>
      <vt:lpstr>KOMPETENSI SAAT LULUSAN &amp; KONTRIBUSI PT TERHADAP KOMPETENSI (mean, 1 Sangat Rendah --- 5 Sangat Tinggi)</vt:lpstr>
      <vt:lpstr>KOPETENSI SAAT LULUSAN &amp; KONTRIBUSI PT TERHADAP KOMPETENSI (mean, 1 Sangat Rendah --- 5 Sangat Tinggi)</vt:lpstr>
      <vt:lpstr>KOPETENSI SAAT LULUSAN &amp; KONTRIBUSI PT TERHADAP KOMPETENSI (mean, 1 Sangat Rendah --- 5 Sangat Tinggi)</vt:lpstr>
      <vt:lpstr>KESESUAIAN MATAKULIAH  DENGAN BIDANG PEKERJAAN</vt:lpstr>
      <vt:lpstr>MANFAAT DARI PROSES PEMBELAJARAN (mean, 1 Tidak Sama Sekali --- 5 Sangat Besar)</vt:lpstr>
      <vt:lpstr>PENILAIAN ASPEK BELAJAR (mean)</vt:lpstr>
      <vt:lpstr>FASILITAS BELAJAR (mean)</vt:lpstr>
      <vt:lpstr>PENILAIAN PENGALAMAN BELAJAR (mean)</vt:lpstr>
      <vt:lpstr>KESIMPULAN</vt:lpstr>
      <vt:lpstr>KESIMPULAN</vt:lpstr>
      <vt:lpstr>Slide 51</vt:lpstr>
      <vt:lpstr>TEMU ALUMNI Jakarta, 7-8 Agustus 2015</vt:lpstr>
      <vt:lpstr>Pengisian Kuesioner</vt:lpstr>
      <vt:lpstr>Kunjungan User</vt:lpstr>
      <vt:lpstr>Meeting Tim Tracer Study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Hasil Analisas Tracer Studi 2015</dc:title>
  <dc:creator>BAYU</dc:creator>
  <cp:lastModifiedBy>BAYU</cp:lastModifiedBy>
  <cp:revision>238</cp:revision>
  <dcterms:created xsi:type="dcterms:W3CDTF">2015-10-16T05:42:57Z</dcterms:created>
  <dcterms:modified xsi:type="dcterms:W3CDTF">2015-10-23T00:43:20Z</dcterms:modified>
</cp:coreProperties>
</file>